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26"/>
  </p:notesMasterIdLst>
  <p:handoutMasterIdLst>
    <p:handoutMasterId r:id="rId27"/>
  </p:handoutMasterIdLst>
  <p:sldIdLst>
    <p:sldId id="347" r:id="rId2"/>
    <p:sldId id="366" r:id="rId3"/>
    <p:sldId id="379" r:id="rId4"/>
    <p:sldId id="380" r:id="rId5"/>
    <p:sldId id="381" r:id="rId6"/>
    <p:sldId id="382" r:id="rId7"/>
    <p:sldId id="383" r:id="rId8"/>
    <p:sldId id="384" r:id="rId9"/>
    <p:sldId id="386" r:id="rId10"/>
    <p:sldId id="387" r:id="rId11"/>
    <p:sldId id="388" r:id="rId12"/>
    <p:sldId id="389" r:id="rId13"/>
    <p:sldId id="390" r:id="rId14"/>
    <p:sldId id="391" r:id="rId15"/>
    <p:sldId id="392" r:id="rId16"/>
    <p:sldId id="393" r:id="rId17"/>
    <p:sldId id="394" r:id="rId18"/>
    <p:sldId id="395" r:id="rId19"/>
    <p:sldId id="396" r:id="rId20"/>
    <p:sldId id="397" r:id="rId21"/>
    <p:sldId id="398" r:id="rId22"/>
    <p:sldId id="399" r:id="rId23"/>
    <p:sldId id="400" r:id="rId24"/>
    <p:sldId id="401" r:id="rId2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83" autoAdjust="0"/>
    <p:restoredTop sz="88810" autoAdjust="0"/>
  </p:normalViewPr>
  <p:slideViewPr>
    <p:cSldViewPr>
      <p:cViewPr varScale="1">
        <p:scale>
          <a:sx n="64" d="100"/>
          <a:sy n="64" d="100"/>
        </p:scale>
        <p:origin x="1260" y="40"/>
      </p:cViewPr>
      <p:guideLst>
        <p:guide orient="horz" pos="2160"/>
        <p:guide pos="2880"/>
      </p:guideLst>
    </p:cSldViewPr>
  </p:slideViewPr>
  <p:outlineViewPr>
    <p:cViewPr>
      <p:scale>
        <a:sx n="33" d="100"/>
        <a:sy n="33" d="100"/>
      </p:scale>
      <p:origin x="0" y="5208"/>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image" Target="../media/image16.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7/24/2018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err="1" smtClean="0"/>
              <a:t>pulse.df</a:t>
            </a:r>
            <a:r>
              <a:rPr lang="en-US" altLang="en-US" dirty="0" smtClean="0"/>
              <a:t>=read.csv(file=</a:t>
            </a:r>
            <a:r>
              <a:rPr lang="en-US" altLang="en-US" dirty="0" err="1" smtClean="0"/>
              <a:t>file.choose</a:t>
            </a:r>
            <a:r>
              <a:rPr lang="en-US" altLang="en-US" dirty="0" smtClean="0"/>
              <a:t>()) #get pulse.csv</a:t>
            </a:r>
          </a:p>
          <a:p>
            <a:r>
              <a:rPr lang="en-US" altLang="en-US" dirty="0" smtClean="0"/>
              <a:t>attach(</a:t>
            </a:r>
            <a:r>
              <a:rPr lang="en-US" altLang="en-US" dirty="0" err="1" smtClean="0"/>
              <a:t>pulse.df</a:t>
            </a:r>
            <a:r>
              <a:rPr lang="en-US" altLang="en-US" dirty="0" smtClean="0"/>
              <a:t>)</a:t>
            </a:r>
          </a:p>
          <a:p>
            <a:r>
              <a:rPr lang="en-US" altLang="en-US" dirty="0" smtClean="0"/>
              <a:t>boxplot(</a:t>
            </a:r>
            <a:r>
              <a:rPr lang="en-US" altLang="en-US" dirty="0" err="1" smtClean="0"/>
              <a:t>Active~Gender,xlab</a:t>
            </a:r>
            <a:r>
              <a:rPr lang="en-US" altLang="en-US" dirty="0" smtClean="0"/>
              <a:t>="0=M, 1=F")</a:t>
            </a:r>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3</a:t>
            </a:fld>
            <a:endParaRPr lang="en-US" altLang="en-US" dirty="0"/>
          </a:p>
        </p:txBody>
      </p:sp>
    </p:spTree>
    <p:extLst>
      <p:ext uri="{BB962C8B-B14F-4D97-AF65-F5344CB8AC3E}">
        <p14:creationId xmlns:p14="http://schemas.microsoft.com/office/powerpoint/2010/main" val="18228915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#parallel regression lines</a:t>
            </a:r>
          </a:p>
          <a:p>
            <a:r>
              <a:rPr lang="en-US" altLang="en-US" dirty="0" err="1" smtClean="0"/>
              <a:t>mydata</a:t>
            </a:r>
            <a:r>
              <a:rPr lang="en-US" altLang="en-US" dirty="0" smtClean="0"/>
              <a:t>=read.csv(file=</a:t>
            </a:r>
            <a:r>
              <a:rPr lang="en-US" altLang="en-US" dirty="0" err="1" smtClean="0"/>
              <a:t>file.choose</a:t>
            </a:r>
            <a:r>
              <a:rPr lang="en-US" altLang="en-US" dirty="0" smtClean="0"/>
              <a:t>()) #then find Pulse.csv </a:t>
            </a:r>
            <a:r>
              <a:rPr lang="en-US" altLang="en-US" dirty="0" err="1" smtClean="0"/>
              <a:t>datafile</a:t>
            </a:r>
            <a:endParaRPr lang="en-US" altLang="en-US" dirty="0" smtClean="0"/>
          </a:p>
          <a:p>
            <a:r>
              <a:rPr lang="en-US" altLang="en-US" dirty="0" smtClean="0"/>
              <a:t>attach(</a:t>
            </a:r>
            <a:r>
              <a:rPr lang="en-US" altLang="en-US" dirty="0" err="1" smtClean="0"/>
              <a:t>mydata</a:t>
            </a:r>
            <a:r>
              <a:rPr lang="en-US" altLang="en-US" dirty="0" smtClean="0"/>
              <a:t>)</a:t>
            </a:r>
          </a:p>
          <a:p>
            <a:r>
              <a:rPr lang="en-US" altLang="en-US" dirty="0" smtClean="0"/>
              <a:t>model1=lm(</a:t>
            </a:r>
            <a:r>
              <a:rPr lang="en-US" altLang="en-US" dirty="0" err="1" smtClean="0"/>
              <a:t>Active~Rest+Gender</a:t>
            </a:r>
            <a:r>
              <a:rPr lang="en-US" altLang="en-US" dirty="0" smtClean="0"/>
              <a:t>)</a:t>
            </a:r>
          </a:p>
          <a:p>
            <a:r>
              <a:rPr lang="en-US" altLang="en-US" dirty="0" smtClean="0"/>
              <a:t>summary(model1) #see the fitted coefficients</a:t>
            </a:r>
          </a:p>
          <a:p>
            <a:r>
              <a:rPr lang="en-US" altLang="en-US" dirty="0" smtClean="0"/>
              <a:t>male=</a:t>
            </a:r>
            <a:r>
              <a:rPr lang="en-US" altLang="en-US" dirty="0" err="1" smtClean="0"/>
              <a:t>mydata$Gender</a:t>
            </a:r>
            <a:r>
              <a:rPr lang="en-US" altLang="en-US" dirty="0" smtClean="0"/>
              <a:t>==0 #identify males</a:t>
            </a:r>
          </a:p>
          <a:p>
            <a:endParaRPr lang="en-US" altLang="en-US" dirty="0" smtClean="0"/>
          </a:p>
          <a:p>
            <a:r>
              <a:rPr lang="en-US" altLang="en-US" dirty="0" smtClean="0"/>
              <a:t>plot(</a:t>
            </a:r>
            <a:r>
              <a:rPr lang="en-US" altLang="en-US" dirty="0" err="1" smtClean="0"/>
              <a:t>mydata$Active,mydata$Rest,type</a:t>
            </a:r>
            <a:r>
              <a:rPr lang="en-US" altLang="en-US" dirty="0" smtClean="0"/>
              <a:t>="n",</a:t>
            </a:r>
            <a:r>
              <a:rPr lang="en-US" altLang="en-US" dirty="0" err="1" smtClean="0"/>
              <a:t>ylab</a:t>
            </a:r>
            <a:r>
              <a:rPr lang="en-US" altLang="en-US" dirty="0" smtClean="0"/>
              <a:t>="Active",</a:t>
            </a:r>
            <a:r>
              <a:rPr lang="en-US" altLang="en-US" dirty="0" err="1" smtClean="0"/>
              <a:t>xlab</a:t>
            </a:r>
            <a:r>
              <a:rPr lang="en-US" altLang="en-US" dirty="0" smtClean="0"/>
              <a:t>="Rest",</a:t>
            </a:r>
            <a:r>
              <a:rPr lang="en-US" altLang="en-US" dirty="0" err="1" smtClean="0"/>
              <a:t>cex.lab</a:t>
            </a:r>
            <a:r>
              <a:rPr lang="en-US" altLang="en-US" dirty="0" smtClean="0"/>
              <a:t>=2,xlim=c(40,100),</a:t>
            </a:r>
            <a:r>
              <a:rPr lang="en-US" altLang="en-US" dirty="0" err="1" smtClean="0"/>
              <a:t>ylim</a:t>
            </a:r>
            <a:r>
              <a:rPr lang="en-US" altLang="en-US" dirty="0" smtClean="0"/>
              <a:t>=c(50,160)) #create a blank box for the plot</a:t>
            </a:r>
          </a:p>
          <a:p>
            <a:r>
              <a:rPr lang="en-US" altLang="en-US" dirty="0" smtClean="0"/>
              <a:t>points(</a:t>
            </a:r>
            <a:r>
              <a:rPr lang="en-US" altLang="en-US" dirty="0" err="1" smtClean="0"/>
              <a:t>mydata$Active</a:t>
            </a:r>
            <a:r>
              <a:rPr lang="en-US" altLang="en-US" dirty="0" smtClean="0"/>
              <a:t>[male]~</a:t>
            </a:r>
            <a:r>
              <a:rPr lang="en-US" altLang="en-US" dirty="0" err="1" smtClean="0"/>
              <a:t>mydata$Rest</a:t>
            </a:r>
            <a:r>
              <a:rPr lang="en-US" altLang="en-US" dirty="0" smtClean="0"/>
              <a:t>[male],col="blue") #male </a:t>
            </a:r>
            <a:r>
              <a:rPr lang="en-US" altLang="en-US" dirty="0" err="1" smtClean="0"/>
              <a:t>pts</a:t>
            </a:r>
            <a:endParaRPr lang="en-US" altLang="en-US" dirty="0" smtClean="0"/>
          </a:p>
          <a:p>
            <a:r>
              <a:rPr lang="en-US" altLang="en-US" dirty="0" smtClean="0"/>
              <a:t>points(</a:t>
            </a:r>
            <a:r>
              <a:rPr lang="en-US" altLang="en-US" dirty="0" err="1" smtClean="0"/>
              <a:t>mydata$Active</a:t>
            </a:r>
            <a:r>
              <a:rPr lang="en-US" altLang="en-US" dirty="0" smtClean="0"/>
              <a:t>[!male]~</a:t>
            </a:r>
            <a:r>
              <a:rPr lang="en-US" altLang="en-US" dirty="0" err="1" smtClean="0"/>
              <a:t>mydata$Rest</a:t>
            </a:r>
            <a:r>
              <a:rPr lang="en-US" altLang="en-US" dirty="0" smtClean="0"/>
              <a:t>[!male],col="red") #females</a:t>
            </a:r>
          </a:p>
          <a:p>
            <a:r>
              <a:rPr lang="en-US" altLang="en-US" dirty="0" smtClean="0"/>
              <a:t>#option: use </a:t>
            </a:r>
            <a:r>
              <a:rPr lang="en-US" altLang="en-US" dirty="0" err="1" smtClean="0"/>
              <a:t>pch</a:t>
            </a:r>
            <a:r>
              <a:rPr lang="en-US" altLang="en-US" dirty="0" smtClean="0"/>
              <a:t>="m" and </a:t>
            </a:r>
            <a:r>
              <a:rPr lang="en-US" altLang="en-US" dirty="0" err="1" smtClean="0"/>
              <a:t>pch</a:t>
            </a:r>
            <a:r>
              <a:rPr lang="en-US" altLang="en-US" dirty="0" smtClean="0"/>
              <a:t>="f" for plotting symbols</a:t>
            </a:r>
          </a:p>
          <a:p>
            <a:endParaRPr lang="en-US" altLang="en-US" dirty="0" smtClean="0"/>
          </a:p>
          <a:p>
            <a:r>
              <a:rPr lang="en-US" altLang="en-US" dirty="0" err="1" smtClean="0"/>
              <a:t>abline</a:t>
            </a:r>
            <a:r>
              <a:rPr lang="en-US" altLang="en-US" dirty="0" smtClean="0"/>
              <a:t>(</a:t>
            </a:r>
            <a:r>
              <a:rPr lang="en-US" altLang="en-US" dirty="0" err="1" smtClean="0"/>
              <a:t>coef</a:t>
            </a:r>
            <a:r>
              <a:rPr lang="en-US" altLang="en-US" dirty="0" smtClean="0"/>
              <a:t>=c(13.4775+2.9928,1.1178),col="red") #female line</a:t>
            </a:r>
          </a:p>
          <a:p>
            <a:r>
              <a:rPr lang="en-US" altLang="en-US" dirty="0" err="1" smtClean="0"/>
              <a:t>abline</a:t>
            </a:r>
            <a:r>
              <a:rPr lang="en-US" altLang="en-US" dirty="0" smtClean="0"/>
              <a:t>(a=13.4775,b=1.1178,col="blue") #male line</a:t>
            </a:r>
          </a:p>
          <a:p>
            <a:endParaRPr lang="en-US" altLang="en-US" dirty="0" smtClean="0"/>
          </a:p>
          <a:p>
            <a:r>
              <a:rPr lang="en-US" altLang="en-US" dirty="0" err="1" smtClean="0"/>
              <a:t>abline</a:t>
            </a:r>
            <a:r>
              <a:rPr lang="en-US" altLang="en-US" dirty="0" smtClean="0"/>
              <a:t>(a=13.4775+2.9928,b=1.1178,col="red") #female line</a:t>
            </a:r>
          </a:p>
          <a:p>
            <a:r>
              <a:rPr lang="en-US" altLang="en-US" dirty="0" smtClean="0"/>
              <a:t>#</a:t>
            </a:r>
            <a:r>
              <a:rPr lang="en-US" altLang="en-US" dirty="0" err="1" smtClean="0"/>
              <a:t>abline</a:t>
            </a:r>
            <a:r>
              <a:rPr lang="en-US" altLang="en-US" dirty="0" smtClean="0"/>
              <a:t>(</a:t>
            </a:r>
            <a:r>
              <a:rPr lang="en-US" altLang="en-US" dirty="0" err="1" smtClean="0"/>
              <a:t>coef</a:t>
            </a:r>
            <a:r>
              <a:rPr lang="en-US" altLang="en-US" dirty="0" smtClean="0"/>
              <a:t>=c(13.4775,1.1178),col="blue") also gives male line</a:t>
            </a:r>
          </a:p>
          <a:p>
            <a:endParaRPr lang="en-US" altLang="en-US" dirty="0" smtClean="0"/>
          </a:p>
          <a:p>
            <a:r>
              <a:rPr lang="en-US" altLang="en-US" dirty="0" err="1" smtClean="0"/>
              <a:t>abline</a:t>
            </a:r>
            <a:r>
              <a:rPr lang="en-US" altLang="en-US" dirty="0" smtClean="0"/>
              <a:t>(model1$coefficient[1],model1$coefficient[2],col="blue",</a:t>
            </a:r>
            <a:r>
              <a:rPr lang="en-US" altLang="en-US" dirty="0" err="1" smtClean="0"/>
              <a:t>lwd</a:t>
            </a:r>
            <a:r>
              <a:rPr lang="en-US" altLang="en-US" dirty="0" smtClean="0"/>
              <a:t>="2") #another way to get the male line</a:t>
            </a:r>
          </a:p>
          <a:p>
            <a:r>
              <a:rPr lang="en-US" altLang="en-US" dirty="0" err="1" smtClean="0"/>
              <a:t>abline</a:t>
            </a:r>
            <a:r>
              <a:rPr lang="en-US" altLang="en-US" dirty="0" smtClean="0"/>
              <a:t>(model1$coefficient[1]+model1$coefficient[3],model1$coefficient[2],col="red",</a:t>
            </a:r>
            <a:r>
              <a:rPr lang="en-US" altLang="en-US" dirty="0" err="1" smtClean="0"/>
              <a:t>lty</a:t>
            </a:r>
            <a:r>
              <a:rPr lang="en-US" altLang="en-US" dirty="0" smtClean="0"/>
              <a:t>="dashed",</a:t>
            </a:r>
            <a:r>
              <a:rPr lang="en-US" altLang="en-US" dirty="0" err="1" smtClean="0"/>
              <a:t>lwd</a:t>
            </a:r>
            <a:r>
              <a:rPr lang="en-US" altLang="en-US" dirty="0" smtClean="0"/>
              <a:t>="2") #another way to get the female line, but as a dashed line</a:t>
            </a:r>
            <a:endParaRPr lang="en-US" altLang="en-US" dirty="0" smtClean="0">
              <a:latin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10</a:t>
            </a:fld>
            <a:endParaRPr lang="en-US" altLang="en-US" dirty="0"/>
          </a:p>
        </p:txBody>
      </p:sp>
    </p:spTree>
    <p:extLst>
      <p:ext uri="{BB962C8B-B14F-4D97-AF65-F5344CB8AC3E}">
        <p14:creationId xmlns:p14="http://schemas.microsoft.com/office/powerpoint/2010/main" val="17477717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&gt; plot(RestGendermodel$resid~RestGendermodel$fit,type="n")</a:t>
            </a:r>
          </a:p>
          <a:p>
            <a:r>
              <a:rPr lang="en-US" altLang="en-US" dirty="0" smtClean="0"/>
              <a:t>&gt; points(RestGendermodel$resid[Gender=="0"]~RestGendermodel$fit[Gender=="0"],col="blue")</a:t>
            </a:r>
          </a:p>
          <a:p>
            <a:r>
              <a:rPr lang="en-US" altLang="en-US" dirty="0" smtClean="0"/>
              <a:t>&gt; points(RestGendermodel$resid[Gender=="1"]~RestGendermodel$fit[Gender=="1"],col="red")</a:t>
            </a:r>
          </a:p>
          <a:p>
            <a:r>
              <a:rPr lang="en-US" altLang="en-US" dirty="0" smtClean="0"/>
              <a:t>&gt; qqnorm(RestGendermodel$resid)</a:t>
            </a:r>
            <a:endParaRPr lang="en-US" alt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13</a:t>
            </a:fld>
            <a:endParaRPr lang="en-US" altLang="en-US" dirty="0"/>
          </a:p>
        </p:txBody>
      </p:sp>
    </p:spTree>
    <p:extLst>
      <p:ext uri="{BB962C8B-B14F-4D97-AF65-F5344CB8AC3E}">
        <p14:creationId xmlns:p14="http://schemas.microsoft.com/office/powerpoint/2010/main" val="41668834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&gt; </a:t>
            </a:r>
            <a:r>
              <a:rPr lang="en-US" altLang="en-US" dirty="0" err="1" smtClean="0"/>
              <a:t>TwoSlopesmodel</a:t>
            </a:r>
            <a:r>
              <a:rPr lang="en-US" altLang="en-US" dirty="0" smtClean="0"/>
              <a:t>=lm(</a:t>
            </a:r>
            <a:r>
              <a:rPr lang="en-US" altLang="en-US" dirty="0" err="1" smtClean="0"/>
              <a:t>Active~Rest+Rest:Gender</a:t>
            </a:r>
            <a:r>
              <a:rPr lang="en-US" altLang="en-US" dirty="0" smtClean="0"/>
              <a:t>)</a:t>
            </a:r>
          </a:p>
          <a:p>
            <a:r>
              <a:rPr lang="en-US" altLang="en-US" dirty="0" smtClean="0"/>
              <a:t>&gt; summary(</a:t>
            </a:r>
            <a:r>
              <a:rPr lang="en-US" altLang="en-US" dirty="0" err="1" smtClean="0"/>
              <a:t>TwoSlopesmodel</a:t>
            </a:r>
            <a:r>
              <a:rPr lang="en-US" altLang="en-US" dirty="0" smtClean="0"/>
              <a:t>)</a:t>
            </a:r>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17</a:t>
            </a:fld>
            <a:endParaRPr lang="en-US" altLang="en-US" dirty="0"/>
          </a:p>
        </p:txBody>
      </p:sp>
    </p:spTree>
    <p:extLst>
      <p:ext uri="{BB962C8B-B14F-4D97-AF65-F5344CB8AC3E}">
        <p14:creationId xmlns:p14="http://schemas.microsoft.com/office/powerpoint/2010/main" val="26506859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latin typeface="Times New Roman" panose="02020603050405020304" pitchFamily="18" charset="0"/>
              </a:rPr>
              <a:t>&gt; plot(</a:t>
            </a:r>
            <a:r>
              <a:rPr lang="en-US" altLang="en-US" dirty="0" err="1" smtClean="0">
                <a:latin typeface="Times New Roman" panose="02020603050405020304" pitchFamily="18" charset="0"/>
              </a:rPr>
              <a:t>mydata$Active,mydata$Rest,type</a:t>
            </a:r>
            <a:r>
              <a:rPr lang="en-US" altLang="en-US" dirty="0" smtClean="0">
                <a:latin typeface="Times New Roman" panose="02020603050405020304" pitchFamily="18" charset="0"/>
              </a:rPr>
              <a:t>="n",</a:t>
            </a:r>
            <a:r>
              <a:rPr lang="en-US" altLang="en-US" dirty="0" err="1" smtClean="0">
                <a:latin typeface="Times New Roman" panose="02020603050405020304" pitchFamily="18" charset="0"/>
              </a:rPr>
              <a:t>ylab</a:t>
            </a:r>
            <a:r>
              <a:rPr lang="en-US" altLang="en-US" dirty="0" smtClean="0">
                <a:latin typeface="Times New Roman" panose="02020603050405020304" pitchFamily="18" charset="0"/>
              </a:rPr>
              <a:t>="Active",</a:t>
            </a:r>
            <a:r>
              <a:rPr lang="en-US" altLang="en-US" dirty="0" err="1" smtClean="0">
                <a:latin typeface="Times New Roman" panose="02020603050405020304" pitchFamily="18" charset="0"/>
              </a:rPr>
              <a:t>xlab</a:t>
            </a:r>
            <a:r>
              <a:rPr lang="en-US" altLang="en-US" dirty="0" smtClean="0">
                <a:latin typeface="Times New Roman" panose="02020603050405020304" pitchFamily="18" charset="0"/>
              </a:rPr>
              <a:t>="Rest",</a:t>
            </a:r>
            <a:r>
              <a:rPr lang="en-US" altLang="en-US" dirty="0" err="1" smtClean="0">
                <a:latin typeface="Times New Roman" panose="02020603050405020304" pitchFamily="18" charset="0"/>
              </a:rPr>
              <a:t>cex.lab</a:t>
            </a:r>
            <a:r>
              <a:rPr lang="en-US" altLang="en-US" dirty="0" smtClean="0">
                <a:latin typeface="Times New Roman" panose="02020603050405020304" pitchFamily="18" charset="0"/>
              </a:rPr>
              <a:t>=2,xlim=c(40,100),</a:t>
            </a:r>
            <a:r>
              <a:rPr lang="en-US" altLang="en-US" dirty="0" err="1" smtClean="0">
                <a:latin typeface="Times New Roman" panose="02020603050405020304" pitchFamily="18" charset="0"/>
              </a:rPr>
              <a:t>ylim</a:t>
            </a:r>
            <a:r>
              <a:rPr lang="en-US" altLang="en-US" dirty="0" smtClean="0">
                <a:latin typeface="Times New Roman" panose="02020603050405020304" pitchFamily="18" charset="0"/>
              </a:rPr>
              <a:t>=c(50,160)) #create a blank box for the plot</a:t>
            </a:r>
          </a:p>
          <a:p>
            <a:r>
              <a:rPr lang="en-US" altLang="en-US" dirty="0" smtClean="0">
                <a:latin typeface="Times New Roman" panose="02020603050405020304" pitchFamily="18" charset="0"/>
              </a:rPr>
              <a:t>&gt; points(</a:t>
            </a:r>
            <a:r>
              <a:rPr lang="en-US" altLang="en-US" dirty="0" err="1" smtClean="0">
                <a:latin typeface="Times New Roman" panose="02020603050405020304" pitchFamily="18" charset="0"/>
              </a:rPr>
              <a:t>mydata$Active</a:t>
            </a:r>
            <a:r>
              <a:rPr lang="en-US" altLang="en-US" dirty="0" smtClean="0">
                <a:latin typeface="Times New Roman" panose="02020603050405020304" pitchFamily="18" charset="0"/>
              </a:rPr>
              <a:t>[male]~</a:t>
            </a:r>
            <a:r>
              <a:rPr lang="en-US" altLang="en-US" dirty="0" err="1" smtClean="0">
                <a:latin typeface="Times New Roman" panose="02020603050405020304" pitchFamily="18" charset="0"/>
              </a:rPr>
              <a:t>mydata$Rest</a:t>
            </a:r>
            <a:r>
              <a:rPr lang="en-US" altLang="en-US" dirty="0" smtClean="0">
                <a:latin typeface="Times New Roman" panose="02020603050405020304" pitchFamily="18" charset="0"/>
              </a:rPr>
              <a:t>[male],col="blue",</a:t>
            </a:r>
            <a:r>
              <a:rPr lang="en-US" altLang="en-US" dirty="0" err="1" smtClean="0">
                <a:latin typeface="Times New Roman" panose="02020603050405020304" pitchFamily="18" charset="0"/>
              </a:rPr>
              <a:t>pch</a:t>
            </a:r>
            <a:r>
              <a:rPr lang="en-US" altLang="en-US" dirty="0" smtClean="0">
                <a:latin typeface="Times New Roman" panose="02020603050405020304" pitchFamily="18" charset="0"/>
              </a:rPr>
              <a:t>="m") #male </a:t>
            </a:r>
            <a:r>
              <a:rPr lang="en-US" altLang="en-US" dirty="0" err="1" smtClean="0">
                <a:latin typeface="Times New Roman" panose="02020603050405020304" pitchFamily="18" charset="0"/>
              </a:rPr>
              <a:t>pts</a:t>
            </a:r>
            <a:endParaRPr lang="en-US" altLang="en-US" dirty="0" smtClean="0">
              <a:latin typeface="Times New Roman" panose="02020603050405020304" pitchFamily="18" charset="0"/>
            </a:endParaRPr>
          </a:p>
          <a:p>
            <a:r>
              <a:rPr lang="en-US" altLang="en-US" dirty="0" smtClean="0">
                <a:latin typeface="Times New Roman" panose="02020603050405020304" pitchFamily="18" charset="0"/>
              </a:rPr>
              <a:t>&gt; points(</a:t>
            </a:r>
            <a:r>
              <a:rPr lang="en-US" altLang="en-US" dirty="0" err="1" smtClean="0">
                <a:latin typeface="Times New Roman" panose="02020603050405020304" pitchFamily="18" charset="0"/>
              </a:rPr>
              <a:t>mydata$Active</a:t>
            </a:r>
            <a:r>
              <a:rPr lang="en-US" altLang="en-US" dirty="0" smtClean="0">
                <a:latin typeface="Times New Roman" panose="02020603050405020304" pitchFamily="18" charset="0"/>
              </a:rPr>
              <a:t>[!male]~</a:t>
            </a:r>
            <a:r>
              <a:rPr lang="en-US" altLang="en-US" dirty="0" err="1" smtClean="0">
                <a:latin typeface="Times New Roman" panose="02020603050405020304" pitchFamily="18" charset="0"/>
              </a:rPr>
              <a:t>mydata$Rest</a:t>
            </a:r>
            <a:r>
              <a:rPr lang="en-US" altLang="en-US" dirty="0" smtClean="0">
                <a:latin typeface="Times New Roman" panose="02020603050405020304" pitchFamily="18" charset="0"/>
              </a:rPr>
              <a:t>[!male],col="red",</a:t>
            </a:r>
            <a:r>
              <a:rPr lang="en-US" altLang="en-US" dirty="0" err="1" smtClean="0">
                <a:latin typeface="Times New Roman" panose="02020603050405020304" pitchFamily="18" charset="0"/>
              </a:rPr>
              <a:t>pch</a:t>
            </a:r>
            <a:r>
              <a:rPr lang="en-US" altLang="en-US" dirty="0" smtClean="0">
                <a:latin typeface="Times New Roman" panose="02020603050405020304" pitchFamily="18" charset="0"/>
              </a:rPr>
              <a:t>="f") #females</a:t>
            </a:r>
          </a:p>
          <a:p>
            <a:r>
              <a:rPr lang="en-US" altLang="en-US" dirty="0" smtClean="0">
                <a:latin typeface="Times New Roman" panose="02020603050405020304" pitchFamily="18" charset="0"/>
              </a:rPr>
              <a:t>&gt; </a:t>
            </a:r>
            <a:r>
              <a:rPr lang="en-US" altLang="en-US" dirty="0" err="1" smtClean="0">
                <a:latin typeface="Times New Roman" panose="02020603050405020304" pitchFamily="18" charset="0"/>
              </a:rPr>
              <a:t>abline</a:t>
            </a:r>
            <a:r>
              <a:rPr lang="en-US" altLang="en-US" dirty="0" smtClean="0">
                <a:latin typeface="Times New Roman" panose="02020603050405020304" pitchFamily="18" charset="0"/>
              </a:rPr>
              <a:t>(</a:t>
            </a:r>
            <a:r>
              <a:rPr lang="en-US" altLang="en-US" dirty="0" err="1" smtClean="0">
                <a:latin typeface="Times New Roman" panose="02020603050405020304" pitchFamily="18" charset="0"/>
              </a:rPr>
              <a:t>Intermodel$coefficient</a:t>
            </a:r>
            <a:r>
              <a:rPr lang="en-US" altLang="en-US" dirty="0" smtClean="0">
                <a:latin typeface="Times New Roman" panose="02020603050405020304" pitchFamily="18" charset="0"/>
              </a:rPr>
              <a:t>[1],</a:t>
            </a:r>
            <a:r>
              <a:rPr lang="en-US" altLang="en-US" dirty="0" err="1" smtClean="0">
                <a:latin typeface="Times New Roman" panose="02020603050405020304" pitchFamily="18" charset="0"/>
              </a:rPr>
              <a:t>Intermodel$coefficient</a:t>
            </a:r>
            <a:r>
              <a:rPr lang="en-US" altLang="en-US" dirty="0" smtClean="0">
                <a:latin typeface="Times New Roman" panose="02020603050405020304" pitchFamily="18" charset="0"/>
              </a:rPr>
              <a:t>[2],col="blue",</a:t>
            </a:r>
            <a:r>
              <a:rPr lang="en-US" altLang="en-US" dirty="0" err="1" smtClean="0">
                <a:latin typeface="Times New Roman" panose="02020603050405020304" pitchFamily="18" charset="0"/>
              </a:rPr>
              <a:t>lwd</a:t>
            </a:r>
            <a:r>
              <a:rPr lang="en-US" altLang="en-US" dirty="0" smtClean="0">
                <a:latin typeface="Times New Roman" panose="02020603050405020304" pitchFamily="18" charset="0"/>
              </a:rPr>
              <a:t>="2") #the male line</a:t>
            </a:r>
          </a:p>
          <a:p>
            <a:r>
              <a:rPr lang="en-US" altLang="en-US" dirty="0" smtClean="0">
                <a:latin typeface="Times New Roman" panose="02020603050405020304" pitchFamily="18" charset="0"/>
              </a:rPr>
              <a:t>&gt; </a:t>
            </a:r>
            <a:r>
              <a:rPr lang="en-US" altLang="en-US" dirty="0" err="1" smtClean="0">
                <a:latin typeface="Times New Roman" panose="02020603050405020304" pitchFamily="18" charset="0"/>
              </a:rPr>
              <a:t>abline</a:t>
            </a:r>
            <a:r>
              <a:rPr lang="en-US" altLang="en-US" dirty="0" smtClean="0">
                <a:latin typeface="Times New Roman" panose="02020603050405020304" pitchFamily="18" charset="0"/>
              </a:rPr>
              <a:t>(</a:t>
            </a:r>
            <a:r>
              <a:rPr lang="en-US" altLang="en-US" dirty="0" err="1" smtClean="0">
                <a:latin typeface="Times New Roman" panose="02020603050405020304" pitchFamily="18" charset="0"/>
              </a:rPr>
              <a:t>Intermodel$coefficient</a:t>
            </a:r>
            <a:r>
              <a:rPr lang="en-US" altLang="en-US" dirty="0" smtClean="0">
                <a:latin typeface="Times New Roman" panose="02020603050405020304" pitchFamily="18" charset="0"/>
              </a:rPr>
              <a:t>[1]+</a:t>
            </a:r>
            <a:r>
              <a:rPr lang="en-US" altLang="en-US" dirty="0" err="1" smtClean="0">
                <a:latin typeface="Times New Roman" panose="02020603050405020304" pitchFamily="18" charset="0"/>
              </a:rPr>
              <a:t>Intermodel$coefficient</a:t>
            </a:r>
            <a:r>
              <a:rPr lang="en-US" altLang="en-US" dirty="0" smtClean="0">
                <a:latin typeface="Times New Roman" panose="02020603050405020304" pitchFamily="18" charset="0"/>
              </a:rPr>
              <a:t>[3],</a:t>
            </a:r>
            <a:r>
              <a:rPr lang="en-US" altLang="en-US" dirty="0" err="1" smtClean="0">
                <a:latin typeface="Times New Roman" panose="02020603050405020304" pitchFamily="18" charset="0"/>
              </a:rPr>
              <a:t>Intermodel$coefficient</a:t>
            </a:r>
            <a:r>
              <a:rPr lang="en-US" altLang="en-US" dirty="0" smtClean="0">
                <a:latin typeface="Times New Roman" panose="02020603050405020304" pitchFamily="18" charset="0"/>
              </a:rPr>
              <a:t>[2]+</a:t>
            </a:r>
            <a:r>
              <a:rPr lang="en-US" altLang="en-US" dirty="0" err="1" smtClean="0">
                <a:latin typeface="Times New Roman" panose="02020603050405020304" pitchFamily="18" charset="0"/>
              </a:rPr>
              <a:t>Intermodel$coefficient</a:t>
            </a:r>
            <a:r>
              <a:rPr lang="en-US" altLang="en-US" dirty="0" smtClean="0">
                <a:latin typeface="Times New Roman" panose="02020603050405020304" pitchFamily="18" charset="0"/>
              </a:rPr>
              <a:t>[4],col="red",</a:t>
            </a:r>
            <a:r>
              <a:rPr lang="en-US" altLang="en-US" dirty="0" err="1" smtClean="0">
                <a:latin typeface="Times New Roman" panose="02020603050405020304" pitchFamily="18" charset="0"/>
              </a:rPr>
              <a:t>lty</a:t>
            </a:r>
            <a:r>
              <a:rPr lang="en-US" altLang="en-US" dirty="0" smtClean="0">
                <a:latin typeface="Times New Roman" panose="02020603050405020304" pitchFamily="18" charset="0"/>
              </a:rPr>
              <a:t>="dashed",</a:t>
            </a:r>
            <a:r>
              <a:rPr lang="en-US" altLang="en-US" dirty="0" err="1" smtClean="0">
                <a:latin typeface="Times New Roman" panose="02020603050405020304" pitchFamily="18" charset="0"/>
              </a:rPr>
              <a:t>lwd</a:t>
            </a:r>
            <a:r>
              <a:rPr lang="en-US" altLang="en-US" dirty="0" smtClean="0">
                <a:latin typeface="Times New Roman" panose="02020603050405020304" pitchFamily="18" charset="0"/>
              </a:rPr>
              <a:t>="2") #the female line, as a dashed line</a:t>
            </a:r>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18</a:t>
            </a:fld>
            <a:endParaRPr lang="en-US" altLang="en-US" dirty="0"/>
          </a:p>
        </p:txBody>
      </p:sp>
    </p:spTree>
    <p:extLst>
      <p:ext uri="{BB962C8B-B14F-4D97-AF65-F5344CB8AC3E}">
        <p14:creationId xmlns:p14="http://schemas.microsoft.com/office/powerpoint/2010/main" val="42590169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df=read.csv(file=file.choose()) #get Supekar.csv which has cut rates for workers cutting antlers into tools; as the cutting stone dulls the rate of progress goes down over time</a:t>
            </a:r>
          </a:p>
          <a:p>
            <a:r>
              <a:rPr lang="en-US" altLang="en-US" dirty="0" smtClean="0"/>
              <a:t>attach(df) #there are two workers: KEL and SSS</a:t>
            </a:r>
          </a:p>
          <a:p>
            <a:r>
              <a:rPr lang="en-US" altLang="en-US" dirty="0" smtClean="0"/>
              <a:t>KELdata=subset(ss.df,Person=="KEL") #subset = KEL data</a:t>
            </a:r>
          </a:p>
          <a:p>
            <a:r>
              <a:rPr lang="en-US" altLang="en-US" dirty="0" smtClean="0"/>
              <a:t>SSSdata=subset(ss.df,Person=="SSS") #subset = SSS data</a:t>
            </a:r>
          </a:p>
          <a:p>
            <a:r>
              <a:rPr lang="en-US" altLang="en-US" dirty="0" smtClean="0"/>
              <a:t>KELmodel=lm(KELdata$Cut.Rate~KELdata$Day)</a:t>
            </a:r>
          </a:p>
          <a:p>
            <a:r>
              <a:rPr lang="en-US" altLang="en-US" dirty="0" smtClean="0"/>
              <a:t>SSSmodel=lm(SSSdata$ave.rate~SSSdata$Day)</a:t>
            </a:r>
          </a:p>
          <a:p>
            <a:r>
              <a:rPr lang="en-US" altLang="en-US" dirty="0" smtClean="0"/>
              <a:t>abline(KELmodel,col="blue")</a:t>
            </a:r>
          </a:p>
          <a:p>
            <a:r>
              <a:rPr lang="en-US" altLang="en-US" dirty="0" smtClean="0"/>
              <a:t>abline(SSSmodel,col="red")</a:t>
            </a:r>
          </a:p>
          <a:p>
            <a:r>
              <a:rPr lang="en-US" altLang="en-US" dirty="0" smtClean="0"/>
              <a:t>model2=lm(Cut.Rate~Day+KEL)</a:t>
            </a:r>
          </a:p>
          <a:p>
            <a:r>
              <a:rPr lang="en-US" altLang="en-US" dirty="0" smtClean="0"/>
              <a:t>abline(model2)</a:t>
            </a:r>
          </a:p>
          <a:p>
            <a:r>
              <a:rPr lang="en-US" altLang="en-US" dirty="0" smtClean="0"/>
              <a:t>model3=lm(Cut.Rate~Day*KEL)</a:t>
            </a:r>
          </a:p>
          <a:p>
            <a:r>
              <a:rPr lang="en-US" altLang="en-US" dirty="0" smtClean="0"/>
              <a:t>summary(model3) #large P-value on Day:KEL., so no interaction</a:t>
            </a:r>
            <a:endParaRPr lang="en-US" altLang="en-US" dirty="0" smtClean="0">
              <a:latin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23</a:t>
            </a:fld>
            <a:endParaRPr lang="en-US" altLang="en-US" dirty="0"/>
          </a:p>
        </p:txBody>
      </p:sp>
    </p:spTree>
    <p:extLst>
      <p:ext uri="{BB962C8B-B14F-4D97-AF65-F5344CB8AC3E}">
        <p14:creationId xmlns:p14="http://schemas.microsoft.com/office/powerpoint/2010/main" val="25492542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a:p>
        </p:txBody>
      </p:sp>
      <p:sp>
        <p:nvSpPr>
          <p:cNvPr id="7" name="Content Placeholder 6"/>
          <p:cNvSpPr>
            <a:spLocks noGrp="1"/>
          </p:cNvSpPr>
          <p:nvPr>
            <p:ph sz="quarter" idx="14"/>
          </p:nvPr>
        </p:nvSpPr>
        <p:spPr>
          <a:xfrm>
            <a:off x="5638800" y="2971800"/>
            <a:ext cx="1447800" cy="2819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374066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13.png"/><Relationship Id="rId4" Type="http://schemas.openxmlformats.org/officeDocument/2006/relationships/image" Target="../media/image12.wmf"/></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3.bin"/><Relationship Id="rId7" Type="http://schemas.openxmlformats.org/officeDocument/2006/relationships/image" Target="../media/image17.wmf"/><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oleObject" Target="../embeddings/oleObject4.bin"/><Relationship Id="rId5" Type="http://schemas.openxmlformats.org/officeDocument/2006/relationships/image" Target="../media/image18.png"/><Relationship Id="rId4" Type="http://schemas.openxmlformats.org/officeDocument/2006/relationships/image" Target="../media/image16.wmf"/></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image" Target="../media/image22.png"/><Relationship Id="rId5" Type="http://schemas.openxmlformats.org/officeDocument/2006/relationships/image" Target="../media/image21.wmf"/><Relationship Id="rId4" Type="http://schemas.openxmlformats.org/officeDocument/2006/relationships/oleObject" Target="../embeddings/oleObject5.bin"/></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3.xml"/><Relationship Id="rId1" Type="http://schemas.openxmlformats.org/officeDocument/2006/relationships/vmlDrawing" Target="../drawings/vmlDrawing5.vml"/><Relationship Id="rId5" Type="http://schemas.openxmlformats.org/officeDocument/2006/relationships/image" Target="../media/image27.png"/><Relationship Id="rId4" Type="http://schemas.openxmlformats.org/officeDocument/2006/relationships/image" Target="../media/image26.w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3.xml"/><Relationship Id="rId1" Type="http://schemas.openxmlformats.org/officeDocument/2006/relationships/vmlDrawing" Target="../drawings/vmlDrawing6.vml"/><Relationship Id="rId5" Type="http://schemas.openxmlformats.org/officeDocument/2006/relationships/image" Target="../media/image30.png"/><Relationship Id="rId4" Type="http://schemas.openxmlformats.org/officeDocument/2006/relationships/image" Target="../media/image29.wmf"/></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4.wmf"/><Relationship Id="rId5" Type="http://schemas.openxmlformats.org/officeDocument/2006/relationships/oleObject" Target="../embeddings/oleObject1.bin"/><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395"/>
            <a:ext cx="8229600" cy="1143005"/>
          </a:xfrm>
        </p:spPr>
        <p:txBody>
          <a:bodyPr>
            <a:normAutofit/>
          </a:bodyPr>
          <a:lstStyle/>
          <a:p>
            <a:r>
              <a:rPr lang="en-US" b="1" dirty="0">
                <a:solidFill>
                  <a:schemeClr val="bg1"/>
                </a:solidFill>
              </a:rPr>
              <a:t>Sections </a:t>
            </a:r>
            <a:r>
              <a:rPr lang="en-US" b="1" dirty="0" smtClean="0">
                <a:solidFill>
                  <a:schemeClr val="bg1"/>
                </a:solidFill>
              </a:rPr>
              <a:t>3.3 </a:t>
            </a:r>
            <a:endParaRPr lang="en-US" b="1" dirty="0">
              <a:solidFill>
                <a:schemeClr val="bg1"/>
              </a:solidFill>
            </a:endParaRPr>
          </a:p>
        </p:txBody>
      </p:sp>
      <p:sp>
        <p:nvSpPr>
          <p:cNvPr id="3" name="Text Placeholder 2"/>
          <p:cNvSpPr>
            <a:spLocks noGrp="1"/>
          </p:cNvSpPr>
          <p:nvPr>
            <p:ph sz="quarter" idx="15"/>
          </p:nvPr>
        </p:nvSpPr>
        <p:spPr>
          <a:xfrm>
            <a:off x="703196" y="3657600"/>
            <a:ext cx="7737608" cy="611640"/>
          </a:xfrm>
          <a:noFill/>
        </p:spPr>
        <p:txBody>
          <a:bodyPr anchor="ctr">
            <a:normAutofit/>
          </a:bodyPr>
          <a:lstStyle/>
          <a:p>
            <a:pPr algn="ctr">
              <a:spcBef>
                <a:spcPts val="0"/>
              </a:spcBef>
              <a:buClr>
                <a:srgbClr val="008080"/>
              </a:buClr>
              <a:buSzPct val="25000"/>
              <a:buNone/>
            </a:pPr>
            <a:r>
              <a:rPr lang="en-US" altLang="en-US" sz="3400" dirty="0">
                <a:solidFill>
                  <a:schemeClr val="bg1"/>
                </a:solidFill>
                <a:ea typeface="Arial Black"/>
              </a:rPr>
              <a:t>Chapter 3</a:t>
            </a:r>
            <a:endParaRPr lang="en-US" sz="3400" dirty="0" smtClean="0">
              <a:solidFill>
                <a:schemeClr val="bg1"/>
              </a:solidFill>
            </a:endParaRPr>
          </a:p>
        </p:txBody>
      </p:sp>
    </p:spTree>
    <p:extLst>
      <p:ext uri="{BB962C8B-B14F-4D97-AF65-F5344CB8AC3E}">
        <p14:creationId xmlns:p14="http://schemas.microsoft.com/office/powerpoint/2010/main" val="1905179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Parallel Lines</a:t>
            </a:r>
            <a:endParaRPr lang="ru-RU" dirty="0"/>
          </a:p>
        </p:txBody>
      </p:sp>
      <p:pic>
        <p:nvPicPr>
          <p:cNvPr id="7" name="Picture 2" descr="A graph plots Active versus Rest. The graph has Rest along the horizontal axis ranging from 40 to 100 in increments of 10 and Active along the vertical axis ranging from 60 to 160 in increments of 20. A regression line extends from (40, 57) to (100, 123). A dotted line runs parallel to the regression line. The graph plots many points as m and f in and around the regression line from 52 to 82 along the horizontal axis and from 45 to 120 along the vertical axis. A point lies significantly for f at (52, 55) and for m at (54, 49)."/>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304800" y="1609080"/>
            <a:ext cx="4467917" cy="45404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idx="1"/>
          </p:nvPr>
        </p:nvSpPr>
        <p:spPr>
          <a:xfrm>
            <a:off x="5029200" y="2696011"/>
            <a:ext cx="3705642" cy="1723589"/>
          </a:xfrm>
        </p:spPr>
        <p:txBody>
          <a:bodyPr>
            <a:normAutofit/>
          </a:bodyPr>
          <a:lstStyle/>
          <a:p>
            <a:pPr marL="0" indent="0">
              <a:buNone/>
            </a:pPr>
            <a:r>
              <a:rPr lang="en-US" altLang="en-US" dirty="0"/>
              <a:t>Is there a significant difference in the </a:t>
            </a:r>
            <a:r>
              <a:rPr lang="en-US" altLang="en-US" i="1" dirty="0"/>
              <a:t>intercepts </a:t>
            </a:r>
            <a:r>
              <a:rPr lang="en-US" altLang="en-US" dirty="0"/>
              <a:t>between genders</a:t>
            </a:r>
            <a:r>
              <a:rPr lang="en-US" altLang="en-US" dirty="0" smtClean="0"/>
              <a:t>?</a:t>
            </a:r>
            <a:endParaRPr lang="en-US" altLang="en-US" dirty="0"/>
          </a:p>
        </p:txBody>
      </p:sp>
    </p:spTree>
    <p:extLst>
      <p:ext uri="{BB962C8B-B14F-4D97-AF65-F5344CB8AC3E}">
        <p14:creationId xmlns:p14="http://schemas.microsoft.com/office/powerpoint/2010/main" val="14149189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400"/>
            <a:ext cx="8229600" cy="1257300"/>
          </a:xfrm>
        </p:spPr>
        <p:txBody>
          <a:bodyPr/>
          <a:lstStyle/>
          <a:p>
            <a:r>
              <a:rPr lang="en-US" dirty="0"/>
              <a:t>Comparing Parallel Regression </a:t>
            </a:r>
            <a:r>
              <a:rPr lang="en-US" dirty="0" smtClean="0"/>
              <a:t>Lines (1 of 2)</a:t>
            </a:r>
            <a:endParaRPr lang="ru-RU" dirty="0"/>
          </a:p>
        </p:txBody>
      </p:sp>
      <p:sp>
        <p:nvSpPr>
          <p:cNvPr id="3" name="Content Placeholder 2"/>
          <p:cNvSpPr>
            <a:spLocks noGrp="1"/>
          </p:cNvSpPr>
          <p:nvPr>
            <p:ph idx="1"/>
          </p:nvPr>
        </p:nvSpPr>
        <p:spPr>
          <a:xfrm>
            <a:off x="243114" y="1415142"/>
            <a:ext cx="8610600" cy="1023258"/>
          </a:xfrm>
        </p:spPr>
        <p:txBody>
          <a:bodyPr>
            <a:normAutofit/>
          </a:bodyPr>
          <a:lstStyle/>
          <a:p>
            <a:pPr marL="0" indent="0">
              <a:spcBef>
                <a:spcPct val="0"/>
              </a:spcBef>
              <a:buNone/>
            </a:pPr>
            <a:r>
              <a:rPr lang="en-US" altLang="en-US" dirty="0" smtClean="0"/>
              <a:t>Example: </a:t>
            </a:r>
            <a:r>
              <a:rPr lang="en-US" altLang="en-US" i="1" dirty="0" smtClean="0"/>
              <a:t>Y </a:t>
            </a:r>
            <a:r>
              <a:rPr lang="en-US" altLang="en-US" dirty="0"/>
              <a:t>= active pulse</a:t>
            </a:r>
          </a:p>
          <a:p>
            <a:pPr marL="0" indent="1492250">
              <a:spcBef>
                <a:spcPct val="0"/>
              </a:spcBef>
              <a:buNone/>
            </a:pPr>
            <a:r>
              <a:rPr lang="en-US" altLang="en-US" i="1" dirty="0" smtClean="0"/>
              <a:t>X</a:t>
            </a:r>
            <a:r>
              <a:rPr lang="en-US" altLang="en-US" baseline="-25000" dirty="0" smtClean="0"/>
              <a:t>1 </a:t>
            </a:r>
            <a:r>
              <a:rPr lang="en-US" altLang="en-US" dirty="0"/>
              <a:t>= resting </a:t>
            </a:r>
            <a:r>
              <a:rPr lang="en-US" altLang="en-US" dirty="0" smtClean="0"/>
              <a:t>pulse </a:t>
            </a:r>
            <a:r>
              <a:rPr lang="en-US" altLang="en-US" i="1" dirty="0" smtClean="0"/>
              <a:t>X</a:t>
            </a:r>
            <a:r>
              <a:rPr lang="en-US" altLang="en-US" baseline="-25000" dirty="0" smtClean="0"/>
              <a:t>2 </a:t>
            </a:r>
            <a:r>
              <a:rPr lang="en-US" altLang="en-US" dirty="0"/>
              <a:t>= sex (0,1)</a:t>
            </a:r>
            <a:endParaRPr lang="ru-RU" dirty="0"/>
          </a:p>
        </p:txBody>
      </p:sp>
      <p:pic>
        <p:nvPicPr>
          <p:cNvPr id="7" name="Picture 2" descr="The text reads, Example: Y equals active pulse; X subscript 1 equals resting pulse; X subscript 2 equals sex open parenthesis 0, 1 close parenthesis.        &#10;An equation below reads, Y equals beta subscript 0 plus beta subscript 1 X subscript 1 plus beta subscript 2 X subscript 2 plus varepsilon. A callout reading Quantitative points toward beta subscript 1 X subscript 1. Another callout reading Dummy points toward beta subscript 2 X subscript 2.&#10;An equation below reads, X subscript 2 equals 0 right arrow beta subscript 0 plus beta subscript 1 X subscript 1 plus beta subscript 2 into 0 plus varepsilon equals beta subscript 0 plus beta subscript 1 X subscript 1 plus varepsilon.&#10;Another equation below reads, X subscript 2 equals 1 right arrow beta subscript 0 plus beta subscript 1 X subscript 1 plus beta subscript 2 into 1 plus varepsilon equals open parenthesis beta subscript 0 plus beta subscript 2 close parenthesis plus beta subscript 1 X subscript 1 plus varepsilon. A callout reading Difference in intercepts points toward the beta subscript 2 in open parenthesis beta subscript 0 plus beta subscript 2 close parenthesis."/>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827194" y="2537757"/>
            <a:ext cx="7565812" cy="3607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46399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400"/>
            <a:ext cx="8229600" cy="1257300"/>
          </a:xfrm>
        </p:spPr>
        <p:txBody>
          <a:bodyPr/>
          <a:lstStyle/>
          <a:p>
            <a:r>
              <a:rPr lang="en-US" dirty="0"/>
              <a:t>Comparing Parallel Regression </a:t>
            </a:r>
            <a:r>
              <a:rPr lang="en-US" dirty="0" smtClean="0"/>
              <a:t>Lines (2 of 2)</a:t>
            </a:r>
            <a:endParaRPr lang="ru-RU" dirty="0"/>
          </a:p>
        </p:txBody>
      </p:sp>
      <p:sp>
        <p:nvSpPr>
          <p:cNvPr id="4" name="Content Placeholder 3"/>
          <p:cNvSpPr>
            <a:spLocks noGrp="1"/>
          </p:cNvSpPr>
          <p:nvPr>
            <p:ph idx="1"/>
          </p:nvPr>
        </p:nvSpPr>
        <p:spPr>
          <a:xfrm>
            <a:off x="214086" y="1567542"/>
            <a:ext cx="3443514" cy="489858"/>
          </a:xfrm>
        </p:spPr>
        <p:txBody>
          <a:bodyPr>
            <a:normAutofit/>
          </a:bodyPr>
          <a:lstStyle/>
          <a:p>
            <a:pPr marL="0" indent="0">
              <a:buNone/>
            </a:pPr>
            <a:r>
              <a:rPr lang="en-US" altLang="en-US" dirty="0"/>
              <a:t>Different intercept</a:t>
            </a:r>
            <a:r>
              <a:rPr lang="en-US" altLang="en-US" dirty="0" smtClean="0"/>
              <a:t>?</a:t>
            </a:r>
            <a:endParaRPr lang="en-US" altLang="en-US" dirty="0"/>
          </a:p>
        </p:txBody>
      </p:sp>
      <p:graphicFrame>
        <p:nvGraphicFramePr>
          <p:cNvPr id="15" name="Object 14" descr="An equation reads, H subscript 0: beta subscript 2 equals 0; H subscript 1: beta subscript 2 is not equal to 0."/>
          <p:cNvGraphicFramePr>
            <a:graphicFrameLocks noChangeAspect="1"/>
          </p:cNvGraphicFramePr>
          <p:nvPr>
            <p:extLst>
              <p:ext uri="{D42A27DB-BD31-4B8C-83A1-F6EECF244321}">
                <p14:modId xmlns:p14="http://schemas.microsoft.com/office/powerpoint/2010/main" val="4003944787"/>
              </p:ext>
            </p:extLst>
          </p:nvPr>
        </p:nvGraphicFramePr>
        <p:xfrm>
          <a:off x="4572000" y="1447800"/>
          <a:ext cx="2332789" cy="873641"/>
        </p:xfrm>
        <a:graphic>
          <a:graphicData uri="http://schemas.openxmlformats.org/presentationml/2006/ole">
            <mc:AlternateContent xmlns:mc="http://schemas.openxmlformats.org/markup-compatibility/2006">
              <mc:Choice xmlns:v="urn:schemas-microsoft-com:vml" Requires="v">
                <p:oleObj spid="_x0000_s26694" name="Equation" r:id="rId3" imgW="1320480" imgH="457200" progId="Equation.DSMT4">
                  <p:embed/>
                </p:oleObj>
              </mc:Choice>
              <mc:Fallback>
                <p:oleObj name="Equation" r:id="rId3" imgW="1320480" imgH="457200" progId="Equation.DSMT4">
                  <p:embed/>
                  <p:pic>
                    <p:nvPicPr>
                      <p:cNvPr id="0" name="Object 3" descr="H subscript 0: beta subscript 2 equals 0; H subscript 1: beta subscript 2 does not equal 0 (t tes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1447800"/>
                        <a:ext cx="2332789" cy="873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21" name="Picture 35" descr="The text reads, lesser than summary open parenthesis modelRS close parenthesis.&#10;A table titled Coefficients shows data in five columns and three rows.&#10;The column head of the table reads: Estimate; Std. Error; t value; Pr open parenthesis lesser than absolute value of t close parenthesis.&#10;The data of the table are as follows:&#10;Row 1: open parenthesis Intercept close parenthesis – Estimate, 13.4775; Std. Error, 6.8488; t value, 1.968; Pr open parenthesis lesser than absolute value of t close parenthesis, 0.0503.&#10;Row 2: Rest – Estimate, 1.1178; Std. Error, 0.1005; t value, 11.120; Pr open parenthesis lesser than absolute value of t close parenthesis, greater than2eminus16 three asterisks.&#10;Row 3: Sex – Estimate, 2.9928; Std. Error, 1.9987; t value, 1.497; Pr open parenthesis lesser than absolute value of t close parenthesis, 0.1357. (Row 3 is highlighted.)&#10;A text below the table reads, Residual standard error: 14.99 on 229 degrees of freedom; Multiple R-squared: 0.3712, Adjusted R-squared: 0.3657; F-statistic: 67.59 on 2 and 229 DF,  p-value: greater than 2.2eminus16. &#10;"/>
          <p:cNvPicPr>
            <a:picLocks noGrp="1" noChangeAspect="1" noChangeArrowheads="1"/>
          </p:cNvPicPr>
          <p:nvPr>
            <p:ph type="pic" sz="quarter" idx="11"/>
          </p:nvPr>
        </p:nvPicPr>
        <p:blipFill>
          <a:blip r:embed="rId5">
            <a:extLst>
              <a:ext uri="{28A0092B-C50C-407E-A947-70E740481C1C}">
                <a14:useLocalDpi xmlns:a14="http://schemas.microsoft.com/office/drawing/2010/main" val="0"/>
              </a:ext>
            </a:extLst>
          </a:blip>
          <a:stretch>
            <a:fillRect/>
          </a:stretch>
        </p:blipFill>
        <p:spPr bwMode="auto">
          <a:xfrm>
            <a:off x="676089" y="2667000"/>
            <a:ext cx="7623802" cy="3470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329869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Assessing the </a:t>
            </a:r>
            <a:r>
              <a:rPr lang="en-US" dirty="0" smtClean="0"/>
              <a:t>Fit (1 of 2)</a:t>
            </a:r>
            <a:endParaRPr lang="ru-RU" dirty="0"/>
          </a:p>
        </p:txBody>
      </p:sp>
      <p:pic>
        <p:nvPicPr>
          <p:cNvPr id="11" name="Picture 2" descr="A scatterplot graph plots RestGendermodeldollarfit versus RestGendermodeldollarresid. The graph has RestGendermodeldollarfit along the horizontal axis ranging from 70 to 120 in increments of 10 and RestGendermodeldollarresid along the vertical axis ranging from negative 20 to 60 in increments of 20. The graph shows many points scattered from 70 to 120 along the horizontal axis and negative 20 to 30 along the vertical axis. Three points lie significantly at (82, 62), (105, 49), (80, 40)."/>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529063" y="1453346"/>
            <a:ext cx="3357137" cy="2911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idx="1"/>
          </p:nvPr>
        </p:nvSpPr>
        <p:spPr>
          <a:xfrm>
            <a:off x="796392" y="4424233"/>
            <a:ext cx="3643086" cy="489858"/>
          </a:xfrm>
        </p:spPr>
        <p:txBody>
          <a:bodyPr/>
          <a:lstStyle/>
          <a:p>
            <a:pPr marL="0" indent="0">
              <a:buNone/>
            </a:pPr>
            <a:r>
              <a:rPr lang="en-US" dirty="0"/>
              <a:t>Residual plot looks OK</a:t>
            </a:r>
            <a:r>
              <a:rPr lang="en-US" dirty="0" smtClean="0"/>
              <a:t>.</a:t>
            </a:r>
            <a:endParaRPr lang="en-US" dirty="0"/>
          </a:p>
        </p:txBody>
      </p:sp>
      <p:pic>
        <p:nvPicPr>
          <p:cNvPr id="13" name="Picture 3" descr="A graph labeled as Normal Q-Q Plot plots Theoretical Quantiles versus Simple Quantiles. The graph has Theoretical Quantiles along the horizontal axis ranging from negative 3 to 3 in increments of 1 and Simple Quantiles along the vertical axis ranging from negative 20 to 60 in increments of 20. The graph shows the points starting from the origin and extending up to (3, 63). The points are marked one above the other from negative 2 to 2 along the horizontal axis and from 20 to 40 along the vertical axis. Two points line significantly at (2.2, 42) and (2.3, 43)."/>
          <p:cNvPicPr>
            <a:picLocks noGrp="1" noChangeAspect="1" noChangeArrowheads="1"/>
          </p:cNvPicPr>
          <p:nvPr>
            <p:ph type="pic" sz="quarter" idx="13"/>
          </p:nvPr>
        </p:nvPicPr>
        <p:blipFill>
          <a:blip r:embed="rId4">
            <a:extLst>
              <a:ext uri="{28A0092B-C50C-407E-A947-70E740481C1C}">
                <a14:useLocalDpi xmlns:a14="http://schemas.microsoft.com/office/drawing/2010/main" val="0"/>
              </a:ext>
            </a:extLst>
          </a:blip>
          <a:stretch>
            <a:fillRect/>
          </a:stretch>
        </p:blipFill>
        <p:spPr bwMode="auto">
          <a:xfrm>
            <a:off x="4720690" y="1386787"/>
            <a:ext cx="3508910" cy="30374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type="body" sz="quarter" idx="10"/>
          </p:nvPr>
        </p:nvSpPr>
        <p:spPr>
          <a:xfrm>
            <a:off x="5410200" y="4585524"/>
            <a:ext cx="3339738" cy="479812"/>
          </a:xfrm>
        </p:spPr>
        <p:txBody>
          <a:bodyPr>
            <a:normAutofit lnSpcReduction="10000"/>
          </a:bodyPr>
          <a:lstStyle/>
          <a:p>
            <a:pPr marL="0" indent="0">
              <a:buNone/>
            </a:pPr>
            <a:r>
              <a:rPr lang="en-US" dirty="0"/>
              <a:t>Normality looks OK</a:t>
            </a:r>
            <a:r>
              <a:rPr lang="en-US" dirty="0" smtClean="0"/>
              <a:t>.</a:t>
            </a:r>
            <a:endParaRPr lang="en-US" dirty="0"/>
          </a:p>
        </p:txBody>
      </p:sp>
      <p:sp>
        <p:nvSpPr>
          <p:cNvPr id="12" name="Content Placeholder 11"/>
          <p:cNvSpPr>
            <a:spLocks noGrp="1"/>
          </p:cNvSpPr>
          <p:nvPr>
            <p:ph sz="quarter" idx="14"/>
          </p:nvPr>
        </p:nvSpPr>
        <p:spPr>
          <a:xfrm>
            <a:off x="581652" y="5226628"/>
            <a:ext cx="7675896" cy="900545"/>
          </a:xfrm>
        </p:spPr>
        <p:txBody>
          <a:bodyPr>
            <a:noAutofit/>
          </a:bodyPr>
          <a:lstStyle/>
          <a:p>
            <a:pPr marL="0" indent="0">
              <a:buNone/>
            </a:pPr>
            <a:r>
              <a:rPr lang="en-US" dirty="0"/>
              <a:t>Removing Gender from the model doesn’t change</a:t>
            </a:r>
          </a:p>
          <a:p>
            <a:pPr marL="2917825" indent="-682625">
              <a:buNone/>
            </a:pPr>
            <a:r>
              <a:rPr lang="en-US" dirty="0"/>
              <a:t>these plots very much</a:t>
            </a:r>
            <a:r>
              <a:rPr lang="en-US" dirty="0" smtClean="0"/>
              <a:t>.</a:t>
            </a:r>
            <a:endParaRPr lang="ru-RU" dirty="0"/>
          </a:p>
        </p:txBody>
      </p:sp>
    </p:spTree>
    <p:extLst>
      <p:ext uri="{BB962C8B-B14F-4D97-AF65-F5344CB8AC3E}">
        <p14:creationId xmlns:p14="http://schemas.microsoft.com/office/powerpoint/2010/main" val="14966431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Assessing the </a:t>
            </a:r>
            <a:r>
              <a:rPr lang="en-US" dirty="0" smtClean="0"/>
              <a:t>Fit (2 of 2) </a:t>
            </a:r>
            <a:endParaRPr lang="ru-RU" dirty="0"/>
          </a:p>
        </p:txBody>
      </p:sp>
      <p:sp>
        <p:nvSpPr>
          <p:cNvPr id="3" name="Content Placeholder 2"/>
          <p:cNvSpPr>
            <a:spLocks noGrp="1"/>
          </p:cNvSpPr>
          <p:nvPr>
            <p:ph idx="1"/>
          </p:nvPr>
        </p:nvSpPr>
        <p:spPr>
          <a:xfrm>
            <a:off x="243114" y="1420721"/>
            <a:ext cx="8519886" cy="467816"/>
          </a:xfrm>
        </p:spPr>
        <p:txBody>
          <a:bodyPr>
            <a:normAutofit lnSpcReduction="10000"/>
          </a:bodyPr>
          <a:lstStyle/>
          <a:p>
            <a:pPr marL="0" indent="0">
              <a:buNone/>
            </a:pPr>
            <a:r>
              <a:rPr lang="en-US" dirty="0"/>
              <a:t>After retaining </a:t>
            </a:r>
            <a:r>
              <a:rPr lang="en-US" i="1" dirty="0"/>
              <a:t>H</a:t>
            </a:r>
            <a:r>
              <a:rPr lang="en-US" baseline="-25000" dirty="0"/>
              <a:t>0</a:t>
            </a:r>
            <a:r>
              <a:rPr lang="en-US" dirty="0"/>
              <a:t> (dropping Sex), we have:</a:t>
            </a:r>
            <a:endParaRPr lang="ru-RU" dirty="0"/>
          </a:p>
        </p:txBody>
      </p:sp>
      <p:graphicFrame>
        <p:nvGraphicFramePr>
          <p:cNvPr id="8" name="Object 7" descr="Y equals beta subscript 0 plus beta subscript 1 X subscript 1 plus varepsilon."/>
          <p:cNvGraphicFramePr>
            <a:graphicFrameLocks noGrp="1" noChangeAspect="1"/>
          </p:cNvGraphicFramePr>
          <p:nvPr>
            <p:extLst>
              <p:ext uri="{D42A27DB-BD31-4B8C-83A1-F6EECF244321}">
                <p14:modId xmlns:p14="http://schemas.microsoft.com/office/powerpoint/2010/main" val="3721224710"/>
              </p:ext>
            </p:extLst>
          </p:nvPr>
        </p:nvGraphicFramePr>
        <p:xfrm>
          <a:off x="2818534" y="2005446"/>
          <a:ext cx="2427432" cy="484909"/>
        </p:xfrm>
        <a:graphic>
          <a:graphicData uri="http://schemas.openxmlformats.org/presentationml/2006/ole">
            <mc:AlternateContent xmlns:mc="http://schemas.openxmlformats.org/markup-compatibility/2006">
              <mc:Choice xmlns:v="urn:schemas-microsoft-com:vml" Requires="v">
                <p:oleObj spid="_x0000_s28765" name="Equation" r:id="rId3" imgW="1130040" imgH="228600" progId="Equation.DSMT4">
                  <p:embed/>
                </p:oleObj>
              </mc:Choice>
              <mc:Fallback>
                <p:oleObj name="Equation" r:id="rId3" imgW="1130040" imgH="228600" progId="Equation.DSMT4">
                  <p:embed/>
                  <p:pic>
                    <p:nvPicPr>
                      <p:cNvPr id="0" name="Object 8" descr="Fe(s) followed by arrow Fe(l)"/>
                      <p:cNvPicPr>
                        <a:picLocks noGrp="1" noChangeAspect="1" noChangeArrowheads="1"/>
                      </p:cNvPicPr>
                      <p:nvPr/>
                    </p:nvPicPr>
                    <p:blipFill>
                      <a:blip r:embed="rId4"/>
                      <a:srcRect/>
                      <a:stretch>
                        <a:fillRect/>
                      </a:stretch>
                    </p:blipFill>
                    <p:spPr bwMode="auto">
                      <a:xfrm>
                        <a:off x="2818534" y="2005446"/>
                        <a:ext cx="2427432" cy="484909"/>
                      </a:xfrm>
                      <a:prstGeom prst="rect">
                        <a:avLst/>
                      </a:prstGeom>
                      <a:noFill/>
                      <a:ln>
                        <a:noFill/>
                      </a:ln>
                    </p:spPr>
                  </p:pic>
                </p:oleObj>
              </mc:Fallback>
            </mc:AlternateContent>
          </a:graphicData>
        </a:graphic>
      </p:graphicFrame>
      <p:pic>
        <p:nvPicPr>
          <p:cNvPr id="13" name="Picture 35" descr="The line reads, Active hat equals 13.183 plus 1.143 into Rest&#10;A 95percent CI for the population slope: 1.143 plus or minus 1.97asterisk0.0994 right arrow open parenthesis 0.947, 1.339 close parenthesis. A callout reading t, df equals 230 points toward 1.97 and another callout reading SE of slope points toward 0.0994."/>
          <p:cNvPicPr>
            <a:picLocks noGrp="1" noChangeAspect="1" noChangeArrowheads="1"/>
          </p:cNvPicPr>
          <p:nvPr>
            <p:ph type="pic" sz="quarter" idx="11"/>
          </p:nvPr>
        </p:nvPicPr>
        <p:blipFill>
          <a:blip r:embed="rId5">
            <a:extLst>
              <a:ext uri="{28A0092B-C50C-407E-A947-70E740481C1C}">
                <a14:useLocalDpi xmlns:a14="http://schemas.microsoft.com/office/drawing/2010/main" val="0"/>
              </a:ext>
            </a:extLst>
          </a:blip>
          <a:stretch>
            <a:fillRect/>
          </a:stretch>
        </p:blipFill>
        <p:spPr bwMode="auto">
          <a:xfrm>
            <a:off x="1037005" y="2622054"/>
            <a:ext cx="5973395" cy="20629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type="body" sz="quarter" idx="10"/>
          </p:nvPr>
        </p:nvSpPr>
        <p:spPr>
          <a:xfrm>
            <a:off x="241662" y="4865466"/>
            <a:ext cx="3644538" cy="1306734"/>
          </a:xfrm>
        </p:spPr>
        <p:txBody>
          <a:bodyPr>
            <a:normAutofit fontScale="92500" lnSpcReduction="10000"/>
          </a:bodyPr>
          <a:lstStyle/>
          <a:p>
            <a:pPr marL="0" indent="0">
              <a:spcBef>
                <a:spcPts val="624"/>
              </a:spcBef>
              <a:buNone/>
            </a:pPr>
            <a:r>
              <a:rPr lang="en-US" altLang="en-US" dirty="0"/>
              <a:t>Using R:</a:t>
            </a:r>
          </a:p>
          <a:p>
            <a:pPr marL="0" indent="0">
              <a:spcBef>
                <a:spcPts val="624"/>
              </a:spcBef>
              <a:buNone/>
            </a:pPr>
            <a:r>
              <a:rPr lang="en-US" altLang="en-US" dirty="0" err="1"/>
              <a:t>confint</a:t>
            </a:r>
            <a:r>
              <a:rPr lang="en-US" altLang="en-US" dirty="0"/>
              <a:t>(</a:t>
            </a:r>
            <a:r>
              <a:rPr lang="en-US" altLang="en-US" dirty="0" err="1"/>
              <a:t>modelRS,“Rest</a:t>
            </a:r>
            <a:r>
              <a:rPr lang="en-US" altLang="en-US" dirty="0"/>
              <a:t>”)</a:t>
            </a:r>
          </a:p>
          <a:p>
            <a:pPr marL="0" indent="0">
              <a:spcBef>
                <a:spcPts val="624"/>
              </a:spcBef>
              <a:buNone/>
            </a:pPr>
            <a:r>
              <a:rPr lang="en-US" altLang="en-US" dirty="0"/>
              <a:t>gives the same numbers</a:t>
            </a:r>
            <a:r>
              <a:rPr lang="en-US" altLang="en-US" dirty="0" smtClean="0"/>
              <a:t>.</a:t>
            </a:r>
            <a:endParaRPr lang="en-US" altLang="en-US" dirty="0"/>
          </a:p>
        </p:txBody>
      </p:sp>
      <p:graphicFrame>
        <p:nvGraphicFramePr>
          <p:cNvPr id="11" name="Object 10" descr="Note that we could test: H subscript 0: beta subscript 1 equals 1; H subscript 1: beta subscript 1 does not equals 1."/>
          <p:cNvGraphicFramePr>
            <a:graphicFrameLocks noChangeAspect="1"/>
          </p:cNvGraphicFramePr>
          <p:nvPr>
            <p:extLst>
              <p:ext uri="{D42A27DB-BD31-4B8C-83A1-F6EECF244321}">
                <p14:modId xmlns:p14="http://schemas.microsoft.com/office/powerpoint/2010/main" val="1008743580"/>
              </p:ext>
            </p:extLst>
          </p:nvPr>
        </p:nvGraphicFramePr>
        <p:xfrm>
          <a:off x="4009207" y="5052391"/>
          <a:ext cx="4822872" cy="909292"/>
        </p:xfrm>
        <a:graphic>
          <a:graphicData uri="http://schemas.openxmlformats.org/presentationml/2006/ole">
            <mc:AlternateContent xmlns:mc="http://schemas.openxmlformats.org/markup-compatibility/2006">
              <mc:Choice xmlns:v="urn:schemas-microsoft-com:vml" Requires="v">
                <p:oleObj spid="_x0000_s28766" name="Equation" r:id="rId6" imgW="2425680" imgH="457200" progId="Equation.DSMT4">
                  <p:embed/>
                </p:oleObj>
              </mc:Choice>
              <mc:Fallback>
                <p:oleObj name="Equation" r:id="rId6" imgW="2425680" imgH="457200" progId="Equation.DSMT4">
                  <p:embed/>
                  <p:pic>
                    <p:nvPicPr>
                      <p:cNvPr id="0" name="Object 8" descr="Note that we could test: H subscript 0: beta subscript 1 equals 1; H subscript 1: beta subscript 1 does not equals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09207" y="5052391"/>
                        <a:ext cx="4822872" cy="909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1748562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Intercept, Different </a:t>
            </a:r>
            <a:r>
              <a:rPr lang="en-US" dirty="0" smtClean="0"/>
              <a:t>Slopes (1 of 3)</a:t>
            </a:r>
            <a:endParaRPr lang="ru-RU" dirty="0"/>
          </a:p>
        </p:txBody>
      </p:sp>
      <p:pic>
        <p:nvPicPr>
          <p:cNvPr id="11" name="Picture 2" descr="A scatterplot graph plots Rest versus Active. The graph has Rest along the horizontal axis ranging from 0 to 100 in increments of 20 and Active along the vertical axis ranging from 0 to 150 in increments of 50. A regression line extends from (0, 10) to (100, 120). A dashed line extends from (0, 10) to (100, 123). A callout reading Common intercept points toward the beginning of the regression and dotted line. The graph shows f and m plotted over the regression line from 50 to 80 along the horizontal axis and from 50 to 120 along the vertical axis. Three points for m lie significantly at (62, 150), (80, 154), and (80, 80). Three points for f lie significantly at (62, 140), (68, 138), and (70, 139)."/>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1180080" y="1613619"/>
            <a:ext cx="6840537" cy="44118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730799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Intercept, Different </a:t>
            </a:r>
            <a:r>
              <a:rPr lang="en-US" dirty="0" smtClean="0"/>
              <a:t>Slopes (2 of 3)</a:t>
            </a:r>
            <a:endParaRPr lang="ru-RU" dirty="0"/>
          </a:p>
        </p:txBody>
      </p:sp>
      <p:sp>
        <p:nvSpPr>
          <p:cNvPr id="3" name="Content Placeholder 2"/>
          <p:cNvSpPr>
            <a:spLocks noGrp="1"/>
          </p:cNvSpPr>
          <p:nvPr>
            <p:ph idx="1"/>
          </p:nvPr>
        </p:nvSpPr>
        <p:spPr>
          <a:xfrm>
            <a:off x="243114" y="1415142"/>
            <a:ext cx="8672286" cy="1023258"/>
          </a:xfrm>
        </p:spPr>
        <p:txBody>
          <a:bodyPr>
            <a:normAutofit/>
          </a:bodyPr>
          <a:lstStyle/>
          <a:p>
            <a:pPr marL="0" indent="0">
              <a:spcBef>
                <a:spcPts val="624"/>
              </a:spcBef>
              <a:buNone/>
            </a:pPr>
            <a:r>
              <a:rPr lang="en-US" altLang="en-US" dirty="0" smtClean="0"/>
              <a:t>Example: </a:t>
            </a:r>
            <a:r>
              <a:rPr lang="en-US" altLang="en-US" i="1" dirty="0" smtClean="0"/>
              <a:t>Y </a:t>
            </a:r>
            <a:r>
              <a:rPr lang="en-US" altLang="en-US" dirty="0"/>
              <a:t>=active pulse</a:t>
            </a:r>
          </a:p>
          <a:p>
            <a:pPr marL="0" indent="0">
              <a:spcBef>
                <a:spcPts val="624"/>
              </a:spcBef>
              <a:buNone/>
            </a:pPr>
            <a:r>
              <a:rPr lang="en-US" altLang="en-US" i="1" dirty="0" smtClean="0"/>
              <a:t>X</a:t>
            </a:r>
            <a:r>
              <a:rPr lang="en-US" altLang="en-US" baseline="-25000" dirty="0" smtClean="0"/>
              <a:t>1 </a:t>
            </a:r>
            <a:r>
              <a:rPr lang="en-US" altLang="en-US" dirty="0"/>
              <a:t>= resting </a:t>
            </a:r>
            <a:r>
              <a:rPr lang="en-US" altLang="en-US" dirty="0" smtClean="0"/>
              <a:t>pulse</a:t>
            </a:r>
            <a:r>
              <a:rPr lang="en-US" altLang="en-US" dirty="0"/>
              <a:t> </a:t>
            </a:r>
            <a:r>
              <a:rPr lang="en-US" altLang="en-US" i="1" dirty="0" smtClean="0"/>
              <a:t>X</a:t>
            </a:r>
            <a:r>
              <a:rPr lang="en-US" altLang="en-US" baseline="-25000" dirty="0" smtClean="0"/>
              <a:t>2 </a:t>
            </a:r>
            <a:r>
              <a:rPr lang="en-US" altLang="en-US" dirty="0"/>
              <a:t>= sex (0,1)</a:t>
            </a:r>
            <a:endParaRPr lang="ru-RU" dirty="0"/>
          </a:p>
        </p:txBody>
      </p:sp>
      <p:pic>
        <p:nvPicPr>
          <p:cNvPr id="7" name="Picture 2" descr="An equation reads, Y equals beta subscript 0 plus beta subscript 1 X subscript 1 plus beta subscript 3 X subscript 1 X subscript 2 plus varepsilon. A callout reading Quantitative points toward beta subscript 1 X subscript 1 and another callout reading Interaction points toward beta subscript 3 X subscript 1 X subscript 2.&#10;An equation reads, X subscript 2 equals 0 right arrow beta subscript 0 plus beta subscript 1 X subscript 1 plus beta subscript 3 into 0 plus varepsilon  equals beta subscript 0 plus beta subscript 1 X subscript 1 plus varepsilon.&#10;Another equation reads, X subscript 2 equals 1 right arrow beta subscript 0 plus beta subscript 1 X subscript 1 plus beta subscript 3 into X subscript 1 plus varepsilon beta subscript 0 plus open parenthesis beta subscript 0 plus beta subscript 3 close parenthesis X subscript 1 plus varepsilon. A callout reading Difference in slopes points toward beta subscript 3 in open parenthesis beta subscript 0 plus beta subscript 3 close parenthesis."/>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1035573" y="2582624"/>
            <a:ext cx="7117827" cy="36252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512529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Intercept, Different </a:t>
            </a:r>
            <a:r>
              <a:rPr lang="en-US" dirty="0" smtClean="0"/>
              <a:t>Slopes (3 of 3)</a:t>
            </a:r>
            <a:endParaRPr lang="ru-RU" dirty="0"/>
          </a:p>
        </p:txBody>
      </p:sp>
      <p:sp>
        <p:nvSpPr>
          <p:cNvPr id="3" name="Content Placeholder 2"/>
          <p:cNvSpPr>
            <a:spLocks noGrp="1"/>
          </p:cNvSpPr>
          <p:nvPr>
            <p:ph idx="1"/>
          </p:nvPr>
        </p:nvSpPr>
        <p:spPr>
          <a:xfrm>
            <a:off x="243114" y="1476274"/>
            <a:ext cx="2957286" cy="519994"/>
          </a:xfrm>
        </p:spPr>
        <p:txBody>
          <a:bodyPr/>
          <a:lstStyle/>
          <a:p>
            <a:pPr marL="0" indent="0">
              <a:buNone/>
            </a:pPr>
            <a:r>
              <a:rPr lang="en-US" dirty="0" smtClean="0"/>
              <a:t>Different slope</a:t>
            </a:r>
            <a:r>
              <a:rPr lang="en-US" dirty="0"/>
              <a:t>?</a:t>
            </a:r>
            <a:endParaRPr lang="ru-RU" dirty="0"/>
          </a:p>
        </p:txBody>
      </p:sp>
      <p:graphicFrame>
        <p:nvGraphicFramePr>
          <p:cNvPr id="6" name="Object 5" descr="An equation  reads, H subscript 0 : beta subscript 3 equals 0; H subscript 1: beta subscript 3 is not equal to 0."/>
          <p:cNvGraphicFramePr>
            <a:graphicFrameLocks noChangeAspect="1"/>
          </p:cNvGraphicFramePr>
          <p:nvPr>
            <p:extLst>
              <p:ext uri="{D42A27DB-BD31-4B8C-83A1-F6EECF244321}">
                <p14:modId xmlns:p14="http://schemas.microsoft.com/office/powerpoint/2010/main" val="1695972036"/>
              </p:ext>
            </p:extLst>
          </p:nvPr>
        </p:nvGraphicFramePr>
        <p:xfrm>
          <a:off x="4805066" y="1456208"/>
          <a:ext cx="2475504" cy="928525"/>
        </p:xfrm>
        <a:graphic>
          <a:graphicData uri="http://schemas.openxmlformats.org/presentationml/2006/ole">
            <mc:AlternateContent xmlns:mc="http://schemas.openxmlformats.org/markup-compatibility/2006">
              <mc:Choice xmlns:v="urn:schemas-microsoft-com:vml" Requires="v">
                <p:oleObj spid="_x0000_s31805" name="Equation" r:id="rId4" imgW="1320480" imgH="457200" progId="Equation.DSMT4">
                  <p:embed/>
                </p:oleObj>
              </mc:Choice>
              <mc:Fallback>
                <p:oleObj name="Equation" r:id="rId4" imgW="1320480" imgH="457200" progId="Equation.DSMT4">
                  <p:embed/>
                  <p:pic>
                    <p:nvPicPr>
                      <p:cNvPr id="0" name="Object 14" descr="H subscript 0: beta subscript 2 equals 0; H subscript 1: beta subscript 2 does not equal 0 (t test)."/>
                      <p:cNvPicPr>
                        <a:picLocks noChangeAspect="1" noChangeArrowheads="1"/>
                      </p:cNvPicPr>
                      <p:nvPr/>
                    </p:nvPicPr>
                    <p:blipFill>
                      <a:blip r:embed="rId5"/>
                      <a:srcRect/>
                      <a:stretch>
                        <a:fillRect/>
                      </a:stretch>
                    </p:blipFill>
                    <p:spPr bwMode="auto">
                      <a:xfrm>
                        <a:off x="4805066" y="1456208"/>
                        <a:ext cx="2475504" cy="92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4" name="Picture 36" descr="A text reads, lesser than mod2slopesequalslm open parenthesis Active is similar to Rest plus Rest:Gender, dataequalsPulse close parenthesis.&#10;Lesser than summary open parenthesis mod2slopes close parenthesis.&#10;A table titled Coefficients shows data in five columns and three rows.&#10;The column head of the table reads: Estimate; Std. Error; t value; Pr open parenthesis lesser than absolute value of t close parenthesis.&#10;The data of the table are as follows:&#10;Row 1: open parenthesis Intercept close parenthesis – Estimate, 15.18941; Std. Error, 6.95820; t value, 2.183; Pr open parenthesis lesser than absolute value of t close parenthesis, 0.0301 asterisk.&#10;Row 2: Rest – Estimate, 1.09120; Std. Error, 0.10429; t value, 10.463; Pr open parenthesis lesser than absolute value of t close parenthesis, greater than2eminus16 three asterisks.&#10;Row 3: Rest:Gender – Estimate, 0.04590; Std. Error, 0.02896; t value, 1.585; Pr open parenthesis lesser than absolute value of t close parenthesis, 0.1144. (Row 3 is highlighted.)&#10;A text below the table reads, Residual standard error: 14.98 on 229 degrees of freedom; Multiple R-squared: 0.3719, Adjusted R-squared: 0.3664; F-statistic:  67.8 on 2 and 229 DF,  p-value: greater than 2.2eminus16."/>
          <p:cNvPicPr>
            <a:picLocks noGrp="1" noChangeAspect="1" noChangeArrowheads="1"/>
          </p:cNvPicPr>
          <p:nvPr>
            <p:ph type="pic" sz="quarter" idx="13"/>
          </p:nvPr>
        </p:nvPicPr>
        <p:blipFill>
          <a:blip r:embed="rId6">
            <a:extLst>
              <a:ext uri="{28A0092B-C50C-407E-A947-70E740481C1C}">
                <a14:useLocalDpi xmlns:a14="http://schemas.microsoft.com/office/drawing/2010/main" val="0"/>
              </a:ext>
            </a:extLst>
          </a:blip>
          <a:stretch>
            <a:fillRect/>
          </a:stretch>
        </p:blipFill>
        <p:spPr bwMode="auto">
          <a:xfrm>
            <a:off x="338967" y="2547207"/>
            <a:ext cx="6833285" cy="36069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665988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Interaction Model: Two </a:t>
            </a:r>
            <a:r>
              <a:rPr lang="en-US" dirty="0" smtClean="0"/>
              <a:t>Lines (1 of 3)</a:t>
            </a:r>
            <a:endParaRPr lang="ru-RU" dirty="0"/>
          </a:p>
        </p:txBody>
      </p:sp>
      <p:pic>
        <p:nvPicPr>
          <p:cNvPr id="6" name="Picture 2" descr="A scatterplot graph plots Rest versus Active. The graph has Rest along the horizontal axis ranging from 40 to 100 in increments of 10 and Active along the vertical axis ranging from 60 to 160 in increments of 20. A regression line extends from (39, 59) to (100, 120). A dashed line extends from (39, 58) to (100, 129). Many points m and f are scattered around the regression line and the dashed line. The scattered points extends from 53 to 83 along the horizontal axis and from 58 to 115 along the vertical axis. Three significant points for m lie at (83, 75), (70, 65), (71, 79). Three significant points for f lie at (75, 60), (52, 58), (85, 85)."/>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355093" y="1989492"/>
            <a:ext cx="4597907" cy="37667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a:xfrm>
            <a:off x="5217124" y="2616605"/>
            <a:ext cx="3393476" cy="1973132"/>
          </a:xfrm>
        </p:spPr>
        <p:txBody>
          <a:bodyPr>
            <a:normAutofit/>
          </a:bodyPr>
          <a:lstStyle/>
          <a:p>
            <a:pPr marL="0" indent="0">
              <a:buNone/>
            </a:pPr>
            <a:r>
              <a:rPr lang="en-US" altLang="en-US" dirty="0"/>
              <a:t>Is there a significant difference in the </a:t>
            </a:r>
            <a:r>
              <a:rPr lang="en-US" altLang="en-US" i="1" dirty="0"/>
              <a:t>lines </a:t>
            </a:r>
            <a:r>
              <a:rPr lang="en-US" altLang="en-US" dirty="0"/>
              <a:t>by gender? </a:t>
            </a:r>
          </a:p>
          <a:p>
            <a:pPr marL="0" indent="0">
              <a:buNone/>
            </a:pPr>
            <a:r>
              <a:rPr lang="en-US" altLang="en-US" dirty="0"/>
              <a:t>Intercept </a:t>
            </a:r>
            <a:r>
              <a:rPr lang="en-US" altLang="en-US" i="1" dirty="0"/>
              <a:t>or </a:t>
            </a:r>
            <a:r>
              <a:rPr lang="en-US" altLang="en-US" dirty="0" smtClean="0"/>
              <a:t>slope</a:t>
            </a:r>
            <a:endParaRPr lang="en-US" altLang="en-US" dirty="0"/>
          </a:p>
        </p:txBody>
      </p:sp>
    </p:spTree>
    <p:extLst>
      <p:ext uri="{BB962C8B-B14F-4D97-AF65-F5344CB8AC3E}">
        <p14:creationId xmlns:p14="http://schemas.microsoft.com/office/powerpoint/2010/main" val="28617083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Interaction </a:t>
            </a:r>
            <a:r>
              <a:rPr lang="en-US" dirty="0" smtClean="0"/>
              <a:t>Model: Two Lines (2 of 3)</a:t>
            </a:r>
            <a:endParaRPr lang="ru-RU" dirty="0"/>
          </a:p>
        </p:txBody>
      </p:sp>
      <p:pic>
        <p:nvPicPr>
          <p:cNvPr id="6" name="Picture 2" descr="A text followed by equations and callouts is shown. The text reads, Tests to Compare Two Regression Lines. An equation below reads, Y equal beta subscript 0 plus beta subscript 1 X subscript 1 plus beta subscript 2 X subscript 2 plus beta subscript 3 X subscript 1 X subscript 2 plus varepsilon. A callout reading Quantitative points toward beta subscript 1 X subscript 1; a callout reading Dummy points toward beta subscript 2 X subscript 2; a callout reading Interaction points toward beta subscript 3 X subscript 1 X subscript 2.   &#10;Different slope? H subscript 0: beta subscript 3 equals 0; H subscript a: beta subscript 3 is not equal to 0 (t test).&#10;Different intercept? H subscript 0: beta subscript 2 equals 0; H subscript a: beta subscript 2 is not equal to 0 (t test).&#10;Different lines? H subscript 0: beta subscript 2 equals beta subscript 3 equals 0; H subscript a: beta subscript 2 is not equal to 0 or beta subscript 3 is not equal to 0 Not yet, (nested f test)."/>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1486333" y="1537607"/>
            <a:ext cx="6076084" cy="46114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89190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 </a:t>
            </a:r>
            <a:r>
              <a:rPr lang="en-US" dirty="0" smtClean="0"/>
              <a:t>3.3</a:t>
            </a:r>
            <a:endParaRPr lang="ru-RU" dirty="0"/>
          </a:p>
        </p:txBody>
      </p:sp>
      <p:sp>
        <p:nvSpPr>
          <p:cNvPr id="3" name="Content Placeholder 2"/>
          <p:cNvSpPr>
            <a:spLocks noGrp="1"/>
          </p:cNvSpPr>
          <p:nvPr>
            <p:ph sz="quarter" idx="10"/>
          </p:nvPr>
        </p:nvSpPr>
        <p:spPr>
          <a:xfrm>
            <a:off x="247304" y="1407392"/>
            <a:ext cx="8515695" cy="4764807"/>
          </a:xfrm>
        </p:spPr>
        <p:txBody>
          <a:bodyPr>
            <a:normAutofit/>
          </a:bodyPr>
          <a:lstStyle/>
          <a:p>
            <a:pPr marL="0" indent="0">
              <a:buNone/>
            </a:pPr>
            <a:r>
              <a:rPr lang="en-US" dirty="0"/>
              <a:t>“Dummy” predictors</a:t>
            </a:r>
          </a:p>
          <a:p>
            <a:pPr marL="0" indent="512763">
              <a:buNone/>
            </a:pPr>
            <a:r>
              <a:rPr lang="en-US" dirty="0"/>
              <a:t>As a single predictor</a:t>
            </a:r>
          </a:p>
          <a:p>
            <a:pPr marL="0" indent="512763">
              <a:buNone/>
            </a:pPr>
            <a:r>
              <a:rPr lang="en-US" dirty="0"/>
              <a:t>With a quantitative</a:t>
            </a:r>
          </a:p>
          <a:p>
            <a:pPr marL="0" indent="914400">
              <a:buNone/>
            </a:pPr>
            <a:r>
              <a:rPr lang="en-US" dirty="0" smtClean="0"/>
              <a:t>predictor</a:t>
            </a:r>
            <a:endParaRPr lang="en-US" dirty="0"/>
          </a:p>
          <a:p>
            <a:pPr marL="0" indent="0">
              <a:buNone/>
            </a:pPr>
            <a:r>
              <a:rPr lang="en-US" dirty="0"/>
              <a:t>Comparing two lines</a:t>
            </a:r>
          </a:p>
          <a:p>
            <a:pPr marL="0" indent="512763">
              <a:buNone/>
            </a:pPr>
            <a:r>
              <a:rPr lang="en-US" dirty="0"/>
              <a:t>Different intercepts</a:t>
            </a:r>
          </a:p>
          <a:p>
            <a:pPr marL="0" indent="512763">
              <a:buNone/>
            </a:pPr>
            <a:r>
              <a:rPr lang="en-US" dirty="0"/>
              <a:t>Different slopes</a:t>
            </a:r>
          </a:p>
          <a:p>
            <a:pPr marL="0" indent="512763">
              <a:buNone/>
            </a:pPr>
            <a:r>
              <a:rPr lang="en-US" dirty="0"/>
              <a:t>Different </a:t>
            </a:r>
            <a:r>
              <a:rPr lang="en-US" dirty="0" smtClean="0"/>
              <a:t>lines</a:t>
            </a:r>
          </a:p>
        </p:txBody>
      </p:sp>
    </p:spTree>
    <p:extLst>
      <p:ext uri="{BB962C8B-B14F-4D97-AF65-F5344CB8AC3E}">
        <p14:creationId xmlns:p14="http://schemas.microsoft.com/office/powerpoint/2010/main" val="13405663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Interaction Model: Two </a:t>
            </a:r>
            <a:r>
              <a:rPr lang="en-US" dirty="0" smtClean="0"/>
              <a:t>Lines (3 of 3)</a:t>
            </a:r>
            <a:endParaRPr lang="ru-RU" dirty="0"/>
          </a:p>
        </p:txBody>
      </p:sp>
      <p:sp>
        <p:nvSpPr>
          <p:cNvPr id="3" name="Content Placeholder 2"/>
          <p:cNvSpPr>
            <a:spLocks noGrp="1"/>
          </p:cNvSpPr>
          <p:nvPr>
            <p:ph idx="1"/>
          </p:nvPr>
        </p:nvSpPr>
        <p:spPr>
          <a:xfrm>
            <a:off x="228600" y="1371600"/>
            <a:ext cx="8610600" cy="1143000"/>
          </a:xfrm>
        </p:spPr>
        <p:txBody>
          <a:bodyPr>
            <a:normAutofit/>
          </a:bodyPr>
          <a:lstStyle/>
          <a:p>
            <a:pPr marL="0" indent="0">
              <a:buNone/>
            </a:pPr>
            <a:r>
              <a:rPr lang="en-US" i="1" dirty="0"/>
              <a:t>Y</a:t>
            </a:r>
            <a:r>
              <a:rPr lang="en-US" dirty="0"/>
              <a:t> = active pulse</a:t>
            </a:r>
          </a:p>
          <a:p>
            <a:pPr marL="0" indent="0">
              <a:buNone/>
            </a:pPr>
            <a:r>
              <a:rPr lang="en-US" altLang="en-US" i="1" dirty="0"/>
              <a:t>X</a:t>
            </a:r>
            <a:r>
              <a:rPr lang="en-US" altLang="en-US" baseline="-25000" dirty="0"/>
              <a:t>1 </a:t>
            </a:r>
            <a:r>
              <a:rPr lang="en-US" altLang="en-US" dirty="0"/>
              <a:t>= resting </a:t>
            </a:r>
            <a:r>
              <a:rPr lang="en-US" altLang="en-US" dirty="0" smtClean="0"/>
              <a:t>pulse </a:t>
            </a:r>
            <a:r>
              <a:rPr lang="en-US" altLang="en-US" i="1" dirty="0" smtClean="0"/>
              <a:t>X</a:t>
            </a:r>
            <a:r>
              <a:rPr lang="en-US" altLang="en-US" baseline="-25000" dirty="0" smtClean="0"/>
              <a:t>2 </a:t>
            </a:r>
            <a:r>
              <a:rPr lang="en-US" altLang="en-US" dirty="0"/>
              <a:t>= sex (0,1)</a:t>
            </a:r>
            <a:endParaRPr lang="ru-RU" dirty="0"/>
          </a:p>
        </p:txBody>
      </p:sp>
      <p:pic>
        <p:nvPicPr>
          <p:cNvPr id="10" name="Picture 68" descr="The text reads, Y equals active pulse; X subscript 1 equals resting pulse; X subscript 2 equals sex open parenthesis 0, 1 close parenthesis.&#10;A few equations below read, Y equal beta subscript 0 plus beta subscript 1 X subscript 1 plus beta subscript 2 X subscript 2 plus beta subscript 3 X subscript 1 X subscript 2 plus varepsilon.&#10;Male: X subscript 2 equal 0&#10;beta susbcript 0 plus beta subscript 1 X subscript 1 plus beta subscript 2 into 0 plus beta subscript 3 into 0 plus varepsilon equals beta subscript 0 plus beta subscript 1 X subscript 1 plus varepsilon.&#10;Female: X subscript 2 equal 1&#10;beta subscript 0 plus beta subscript 1 X subscript 1 plus beta subscript 2 into 1 plus beta subscript 3 into X subscript 1 plus varepsilon equal open parenthesis beta subscript 0 plus beta subscript 1 close parenthesis plus open parentesis beta subscript 1 plus beta subscript 3 close parenthesis X subscript 1 plus varepsilon. A callout reading Differences points toward open parenthesis beta subscript 0 plus beta subscript 1 close parenthesis plus open parentesis beta subscript 1 plus beta subscript 3 close parenthesis."/>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1219200" y="2661435"/>
            <a:ext cx="6493470" cy="34345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279901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 Output to Compare Two Lines</a:t>
            </a:r>
            <a:endParaRPr lang="ru-RU" dirty="0"/>
          </a:p>
        </p:txBody>
      </p:sp>
      <p:graphicFrame>
        <p:nvGraphicFramePr>
          <p:cNvPr id="12" name="Object 11" descr="A text reads, H subscript 0: beta subscript 3 equals 0 – There are two parallel lines. H subscript 1: beta subscript 3 is not equal to 0 – There are two nonparallel lines."/>
          <p:cNvGraphicFramePr>
            <a:graphicFrameLocks noChangeAspect="1"/>
          </p:cNvGraphicFramePr>
          <p:nvPr>
            <p:extLst>
              <p:ext uri="{D42A27DB-BD31-4B8C-83A1-F6EECF244321}">
                <p14:modId xmlns:p14="http://schemas.microsoft.com/office/powerpoint/2010/main" val="2616674563"/>
              </p:ext>
            </p:extLst>
          </p:nvPr>
        </p:nvGraphicFramePr>
        <p:xfrm>
          <a:off x="1380067" y="1591138"/>
          <a:ext cx="5935133" cy="919824"/>
        </p:xfrm>
        <a:graphic>
          <a:graphicData uri="http://schemas.openxmlformats.org/presentationml/2006/ole">
            <mc:AlternateContent xmlns:mc="http://schemas.openxmlformats.org/markup-compatibility/2006">
              <mc:Choice xmlns:v="urn:schemas-microsoft-com:vml" Requires="v">
                <p:oleObj spid="_x0000_s35893" name="Equation" r:id="rId3" imgW="2997000" imgH="457200" progId="Equation.DSMT4">
                  <p:embed/>
                </p:oleObj>
              </mc:Choice>
              <mc:Fallback>
                <p:oleObj name="Equation" r:id="rId3" imgW="2997000" imgH="457200" progId="Equation.DSMT4">
                  <p:embed/>
                  <p:pic>
                    <p:nvPicPr>
                      <p:cNvPr id="0" name="Object 2" descr="H subscript 0: Beta subscript 3 equals 0 is there are two parallel lines. H subscript 1: beta subscript 3 does not equal 0 - there are two nonparallel lines."/>
                      <p:cNvPicPr>
                        <a:picLocks noChangeAspect="1" noChangeArrowheads="1"/>
                      </p:cNvPicPr>
                      <p:nvPr/>
                    </p:nvPicPr>
                    <p:blipFill>
                      <a:blip r:embed="rId4"/>
                      <a:srcRect/>
                      <a:stretch>
                        <a:fillRect/>
                      </a:stretch>
                    </p:blipFill>
                    <p:spPr bwMode="auto">
                      <a:xfrm>
                        <a:off x="1380067" y="1591138"/>
                        <a:ext cx="5935133" cy="919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3" name="Picture 32" descr="A text reads, lesser than mod2lines equal lm open parenthesis Active is similar to Rest plus Gender plus Rest: Gender, data equals Pulse close parenthesis. &#10;lesser than summary open parenthesis mod2lines close parenthesis.&#10;A table titled Coefficients shows data in five columns and four rows.&#10;The column head of the table reads: Estimate, Std. Error, t value, Pr open parenthesis lesser than absolute value of t close parenthesis.&#10;The data of the table are as follows:&#10;Row 1: open parenthesis Intercept close parenthesis - Estimate, 18.7964; Std. Error, 10.1544; t value, 1.851; Pr open parenthesis lesser than absolute value of t close parenthesis, 0.0655.&#10;Row 2: Rest - Estimate, 1.0382; Std. Error, 0.1507; t value, 6.889; Pr open parenthesis lesser than absolute value of t close parenthesis, 5.41eminus11 three asterisks. &#10;Row 3: Gender - Estimate, negative 6.8201; Std. Error, 13.9629; t value, negative 0.488; Pr open parenthesis lesser than absolute value of t close parenthesis, 0.6257.&#10;Row 4: Rest: Gender - Estimate, 0.1438; Std. Error, 0.2025; t value, 0.710; Pr open parenthesis lesser than absolute value of t close parenthesis, 0.4784.&#10;A text below the table reads, Residual standard error: 15.01 on 228 degrees of freedom; Multiple R-squared: 0.3726, Adjusted R-squared: 0.3643; F-statistic: 45.13 on 3 and 228 DF,  p-value: greater than 2.2eminus16."/>
          <p:cNvPicPr>
            <a:picLocks noGrp="1" noChangeAspect="1" noChangeArrowheads="1"/>
          </p:cNvPicPr>
          <p:nvPr>
            <p:ph type="pic" sz="quarter" idx="11"/>
          </p:nvPr>
        </p:nvPicPr>
        <p:blipFill>
          <a:blip r:embed="rId5">
            <a:extLst>
              <a:ext uri="{28A0092B-C50C-407E-A947-70E740481C1C}">
                <a14:useLocalDpi xmlns:a14="http://schemas.microsoft.com/office/drawing/2010/main" val="0"/>
              </a:ext>
            </a:extLst>
          </a:blip>
          <a:stretch>
            <a:fillRect/>
          </a:stretch>
        </p:blipFill>
        <p:spPr bwMode="auto">
          <a:xfrm>
            <a:off x="1246216" y="2667000"/>
            <a:ext cx="6373784" cy="34955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20766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45720" y="34548"/>
            <a:ext cx="9052560" cy="1257300"/>
          </a:xfrm>
        </p:spPr>
        <p:txBody>
          <a:bodyPr/>
          <a:lstStyle/>
          <a:p>
            <a:r>
              <a:rPr lang="en-US" dirty="0"/>
              <a:t>Sunjana Supekar </a:t>
            </a:r>
            <a:r>
              <a:rPr lang="en-US" dirty="0" smtClean="0"/>
              <a:t>Data (1 of 2)</a:t>
            </a:r>
            <a:endParaRPr lang="en-US" dirty="0"/>
          </a:p>
        </p:txBody>
      </p:sp>
      <p:sp>
        <p:nvSpPr>
          <p:cNvPr id="10" name="Content Placeholder 9"/>
          <p:cNvSpPr>
            <a:spLocks noGrp="1"/>
          </p:cNvSpPr>
          <p:nvPr>
            <p:ph sz="quarter" idx="10"/>
          </p:nvPr>
        </p:nvSpPr>
        <p:spPr>
          <a:xfrm>
            <a:off x="247304" y="1407392"/>
            <a:ext cx="8515695" cy="4688607"/>
          </a:xfrm>
        </p:spPr>
        <p:txBody>
          <a:bodyPr/>
          <a:lstStyle/>
          <a:p>
            <a:pPr marL="0" indent="0">
              <a:spcBef>
                <a:spcPts val="624"/>
              </a:spcBef>
              <a:buNone/>
            </a:pPr>
            <a:r>
              <a:rPr lang="en-US" altLang="en-US" dirty="0"/>
              <a:t>The response variable measures the cut </a:t>
            </a:r>
            <a:r>
              <a:rPr lang="en-US" altLang="en-US" dirty="0" smtClean="0"/>
              <a:t>rates</a:t>
            </a:r>
            <a:r>
              <a:rPr lang="en-US" altLang="en-US" dirty="0"/>
              <a:t> </a:t>
            </a:r>
            <a:r>
              <a:rPr lang="en-US" altLang="en-US" dirty="0" smtClean="0"/>
              <a:t>for </a:t>
            </a:r>
            <a:r>
              <a:rPr lang="en-US" altLang="en-US" dirty="0"/>
              <a:t>workers cutting antlers into tools. As the cutting stone dulls, the rate of </a:t>
            </a:r>
            <a:r>
              <a:rPr lang="en-US" altLang="en-US" dirty="0" smtClean="0"/>
              <a:t>progress goes </a:t>
            </a:r>
            <a:r>
              <a:rPr lang="en-US" altLang="en-US" dirty="0"/>
              <a:t>down over time. There are data for two </a:t>
            </a:r>
            <a:r>
              <a:rPr lang="en-US" altLang="en-US" dirty="0" smtClean="0"/>
              <a:t>different </a:t>
            </a:r>
            <a:r>
              <a:rPr lang="en-US" altLang="en-US" dirty="0"/>
              <a:t>workers (KEL and SSS</a:t>
            </a:r>
            <a:r>
              <a:rPr lang="en-US" altLang="en-US" dirty="0" smtClean="0"/>
              <a:t>).</a:t>
            </a:r>
          </a:p>
          <a:p>
            <a:pPr marL="0" indent="0">
              <a:spcBef>
                <a:spcPts val="624"/>
              </a:spcBef>
              <a:buNone/>
            </a:pPr>
            <a:endParaRPr lang="en-US" altLang="en-US" dirty="0" smtClean="0"/>
          </a:p>
          <a:p>
            <a:pPr marL="0" indent="0">
              <a:spcBef>
                <a:spcPts val="624"/>
              </a:spcBef>
              <a:buNone/>
            </a:pPr>
            <a:r>
              <a:rPr lang="en-US" altLang="en-US" dirty="0" smtClean="0"/>
              <a:t>Data </a:t>
            </a:r>
            <a:r>
              <a:rPr lang="en-US" altLang="en-US" dirty="0"/>
              <a:t>in </a:t>
            </a:r>
            <a:r>
              <a:rPr lang="en-US" altLang="en-US" b="1" dirty="0" smtClean="0"/>
              <a:t>Supekar.csv</a:t>
            </a:r>
            <a:endParaRPr lang="en-US" altLang="en-US" b="1" dirty="0"/>
          </a:p>
        </p:txBody>
      </p:sp>
    </p:spTree>
    <p:extLst>
      <p:ext uri="{BB962C8B-B14F-4D97-AF65-F5344CB8AC3E}">
        <p14:creationId xmlns:p14="http://schemas.microsoft.com/office/powerpoint/2010/main" val="30078595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Sunjana Supekar </a:t>
            </a:r>
            <a:r>
              <a:rPr lang="en-US" dirty="0" smtClean="0"/>
              <a:t>Data (2 of 2)</a:t>
            </a:r>
            <a:endParaRPr lang="en-US" dirty="0"/>
          </a:p>
        </p:txBody>
      </p:sp>
      <p:pic>
        <p:nvPicPr>
          <p:cNvPr id="14" name="Picture 2" descr="A scatterplot graph plots Day versus Cut.Rate. The graph has Day along the horizontal axis ranging from 0 to 60 in increments of 10 and Cut.Rate along the vertical axis ranging from 5 to 15 in increments of 5. The graph shows three lines and many points scattered along the lines. The first line extends from (0,6) to (70, 2). The second line representing SSS extends from (0, 6.5) to (70, 2.5). The third line representing KEL extends from (0, 9.5) to (70, 5). Many points representing the SSS and KEL are scattered around the lines. A point for KEL lies significantly at (30, 9) and a point for SSS lies significantly at (50, 5). All the three lines are parallel to each other."/>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437946" y="1793912"/>
            <a:ext cx="4486682" cy="36924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Content Placeholder 11"/>
          <p:cNvSpPr>
            <a:spLocks noGrp="1"/>
          </p:cNvSpPr>
          <p:nvPr>
            <p:ph sz="quarter" idx="14"/>
          </p:nvPr>
        </p:nvSpPr>
        <p:spPr>
          <a:xfrm>
            <a:off x="5181600" y="2438400"/>
            <a:ext cx="3657600" cy="2133600"/>
          </a:xfrm>
        </p:spPr>
        <p:txBody>
          <a:bodyPr>
            <a:normAutofit/>
          </a:bodyPr>
          <a:lstStyle/>
          <a:p>
            <a:pPr marL="0" indent="0">
              <a:buNone/>
            </a:pPr>
            <a:r>
              <a:rPr lang="en-US" altLang="en-US" dirty="0">
                <a:sym typeface="Symbol" panose="05050102010706020507" pitchFamily="18" charset="2"/>
              </a:rPr>
              <a:t>Blue = KEL</a:t>
            </a:r>
          </a:p>
          <a:p>
            <a:pPr marL="0" indent="0">
              <a:spcBef>
                <a:spcPct val="0"/>
              </a:spcBef>
              <a:buNone/>
            </a:pPr>
            <a:r>
              <a:rPr lang="en-US" altLang="en-US" dirty="0"/>
              <a:t>Red = SSS</a:t>
            </a:r>
          </a:p>
          <a:p>
            <a:pPr marL="0" indent="0">
              <a:spcBef>
                <a:spcPct val="0"/>
              </a:spcBef>
              <a:buNone/>
            </a:pPr>
            <a:r>
              <a:rPr lang="en-US" altLang="en-US" dirty="0">
                <a:sym typeface="Symbol" panose="05050102010706020507" pitchFamily="18" charset="2"/>
              </a:rPr>
              <a:t>Black line forces the SSS line to be parallel to the KEL line</a:t>
            </a:r>
            <a:r>
              <a:rPr lang="en-US" altLang="en-US" dirty="0" smtClean="0">
                <a:sym typeface="Symbol" panose="05050102010706020507" pitchFamily="18" charset="2"/>
              </a:rPr>
              <a:t>.</a:t>
            </a:r>
            <a:endParaRPr lang="en-US" altLang="en-US" dirty="0">
              <a:sym typeface="Symbol" panose="05050102010706020507" pitchFamily="18" charset="2"/>
            </a:endParaRPr>
          </a:p>
        </p:txBody>
      </p:sp>
    </p:spTree>
    <p:extLst>
      <p:ext uri="{BB962C8B-B14F-4D97-AF65-F5344CB8AC3E}">
        <p14:creationId xmlns:p14="http://schemas.microsoft.com/office/powerpoint/2010/main" val="18280094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Test for Parallel Lines</a:t>
            </a:r>
          </a:p>
        </p:txBody>
      </p:sp>
      <p:graphicFrame>
        <p:nvGraphicFramePr>
          <p:cNvPr id="9" name="Object 8" descr="An equation reads, H subscript 0: beta subscript 3 equal 0; H subscript 1: beta subscript 3 is not equal to 0."/>
          <p:cNvGraphicFramePr>
            <a:graphicFrameLocks noChangeAspect="1"/>
          </p:cNvGraphicFramePr>
          <p:nvPr>
            <p:extLst>
              <p:ext uri="{D42A27DB-BD31-4B8C-83A1-F6EECF244321}">
                <p14:modId xmlns:p14="http://schemas.microsoft.com/office/powerpoint/2010/main" val="4059167079"/>
              </p:ext>
            </p:extLst>
          </p:nvPr>
        </p:nvGraphicFramePr>
        <p:xfrm>
          <a:off x="533400" y="1447800"/>
          <a:ext cx="1433512" cy="920750"/>
        </p:xfrm>
        <a:graphic>
          <a:graphicData uri="http://schemas.openxmlformats.org/presentationml/2006/ole">
            <mc:AlternateContent xmlns:mc="http://schemas.openxmlformats.org/markup-compatibility/2006">
              <mc:Choice xmlns:v="urn:schemas-microsoft-com:vml" Requires="v">
                <p:oleObj spid="_x0000_s50195" name="Equation" r:id="rId3" imgW="723600" imgH="457200" progId="Equation.DSMT4">
                  <p:embed/>
                </p:oleObj>
              </mc:Choice>
              <mc:Fallback>
                <p:oleObj name="Equation" r:id="rId3" imgW="723600" imgH="457200" progId="Equation.DSMT4">
                  <p:embed/>
                  <p:pic>
                    <p:nvPicPr>
                      <p:cNvPr id="0" name="Object 11" descr="H subscript 0: Beta subscript 3 equals 0 is there are two parallel lines. H subscript 1: beta subscript 3 does not equal 0 - there are two nonparallel lines."/>
                      <p:cNvPicPr>
                        <a:picLocks noChangeAspect="1" noChangeArrowheads="1"/>
                      </p:cNvPicPr>
                      <p:nvPr/>
                    </p:nvPicPr>
                    <p:blipFill>
                      <a:blip r:embed="rId4"/>
                      <a:srcRect/>
                      <a:stretch>
                        <a:fillRect/>
                      </a:stretch>
                    </p:blipFill>
                    <p:spPr bwMode="auto">
                      <a:xfrm>
                        <a:off x="533400" y="1447800"/>
                        <a:ext cx="1433512"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0" name="Picture 2" descr="A text reads, lesser than model3 equals lm open parenthesis Cut.Rate is similar to Day asteriskKEL.dataequalSupekar close parenthesis.&#10;Lesser than summary open parenthesis model3 close parenthesis.&#10;A table titled Coefficients shows data in five columns and four rows.&#10;The column head of the table reads, Estimate, Std. Error, t value, Pr open parenthesis lesser than absolute value of t close parenthesis.&#10;The data of the table are as follows:&#10;Row 1: open parenthesis Intercept close parenthesis - Estimate, 5.22031; Std. Error, 0.87490; t value, 5.967; Pr open parenthesis lesser than absolute value of t close parenthesis, 5.26eminus07 three asterisks.&#10;Row 2: Day - Estimate, negative 0.03296; Std. Error, 0.02711; t value, negative 1.216; Pr open parenthesis lesser than absolute value of t close parenthesis, 0.23127.&#10;Row 3: KEL - Estimate, 4.19175; Std. Error, 1.21572; t value, 3.448; Pr open parenthesis lesser than absolute value of t close parenthesis, 0.00134 two asterisks.&#10;Row 4: Day:KEL - Estimate, negative 0.04123; Std. Error, 0.03522; t value, negative 1.171; Pr open parenthesis lesser than absolute value of t close parenthesis, 0.24866. (Row 4 is highlighted.)&#10;A text below the table reads, Residual standard error: 2.292 on 40 degrees of freedom; Multiple R-squared: 0.415, Adjusted R-squared: 0.3711; F-statistic: 9.459 on 3 and 40 DF,  p-value: 7.533eminus05.&#10;"/>
          <p:cNvPicPr>
            <a:picLocks noGrp="1" noChangeAspect="1" noChangeArrowheads="1"/>
          </p:cNvPicPr>
          <p:nvPr>
            <p:ph type="pic" sz="quarter" idx="13"/>
          </p:nvPr>
        </p:nvPicPr>
        <p:blipFill>
          <a:blip r:embed="rId5">
            <a:extLst>
              <a:ext uri="{28A0092B-C50C-407E-A947-70E740481C1C}">
                <a14:useLocalDpi xmlns:a14="http://schemas.microsoft.com/office/drawing/2010/main" val="0"/>
              </a:ext>
            </a:extLst>
          </a:blip>
          <a:stretch>
            <a:fillRect/>
          </a:stretch>
        </p:blipFill>
        <p:spPr bwMode="auto">
          <a:xfrm>
            <a:off x="1133131" y="2572854"/>
            <a:ext cx="6715469" cy="36250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92758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Categorical Predictor</a:t>
            </a:r>
            <a:endParaRPr lang="ru-RU" dirty="0"/>
          </a:p>
        </p:txBody>
      </p:sp>
      <p:sp>
        <p:nvSpPr>
          <p:cNvPr id="5" name="Content Placeholder 4"/>
          <p:cNvSpPr>
            <a:spLocks noGrp="1"/>
          </p:cNvSpPr>
          <p:nvPr>
            <p:ph idx="1"/>
          </p:nvPr>
        </p:nvSpPr>
        <p:spPr>
          <a:xfrm>
            <a:off x="172586" y="1524000"/>
            <a:ext cx="5161414" cy="4680858"/>
          </a:xfrm>
        </p:spPr>
        <p:txBody>
          <a:bodyPr>
            <a:normAutofit/>
          </a:bodyPr>
          <a:lstStyle/>
          <a:p>
            <a:pPr marL="0" indent="0">
              <a:spcBef>
                <a:spcPts val="624"/>
              </a:spcBef>
              <a:buNone/>
            </a:pPr>
            <a:r>
              <a:rPr lang="en-US" altLang="en-US" dirty="0"/>
              <a:t>Example</a:t>
            </a:r>
            <a:r>
              <a:rPr lang="en-US" altLang="en-US" dirty="0" smtClean="0"/>
              <a:t>:</a:t>
            </a:r>
            <a:endParaRPr lang="en-US" altLang="en-US" dirty="0"/>
          </a:p>
          <a:p>
            <a:pPr marL="0" indent="401638">
              <a:spcBef>
                <a:spcPts val="624"/>
              </a:spcBef>
              <a:buNone/>
            </a:pPr>
            <a:r>
              <a:rPr lang="en-US" altLang="en-US" dirty="0" smtClean="0"/>
              <a:t>Response </a:t>
            </a:r>
            <a:r>
              <a:rPr lang="en-US" altLang="en-US" dirty="0"/>
              <a:t>= </a:t>
            </a:r>
            <a:r>
              <a:rPr lang="en-US" altLang="en-US" i="1" dirty="0"/>
              <a:t>Y </a:t>
            </a:r>
            <a:r>
              <a:rPr lang="en-US" altLang="en-US" dirty="0"/>
              <a:t>= active pulse</a:t>
            </a:r>
          </a:p>
          <a:p>
            <a:pPr marL="0" indent="401638">
              <a:spcBef>
                <a:spcPts val="624"/>
              </a:spcBef>
              <a:buNone/>
            </a:pPr>
            <a:r>
              <a:rPr lang="en-US" altLang="en-US" dirty="0" smtClean="0"/>
              <a:t>Predictor </a:t>
            </a:r>
            <a:r>
              <a:rPr lang="en-US" altLang="en-US" dirty="0"/>
              <a:t>= </a:t>
            </a:r>
            <a:r>
              <a:rPr lang="en-US" altLang="en-US" i="1" dirty="0"/>
              <a:t>X </a:t>
            </a:r>
            <a:r>
              <a:rPr lang="en-US" altLang="en-US" dirty="0"/>
              <a:t>= </a:t>
            </a:r>
            <a:r>
              <a:rPr lang="en-US" altLang="en-US" dirty="0" smtClean="0"/>
              <a:t>sex</a:t>
            </a:r>
          </a:p>
          <a:p>
            <a:pPr marL="1203325" indent="-801688">
              <a:spcBef>
                <a:spcPts val="624"/>
              </a:spcBef>
              <a:buNone/>
            </a:pPr>
            <a:endParaRPr lang="en-US" altLang="ja-JP" dirty="0" smtClean="0"/>
          </a:p>
          <a:p>
            <a:pPr marL="1203325" indent="-801688">
              <a:spcBef>
                <a:spcPts val="624"/>
              </a:spcBef>
              <a:buNone/>
            </a:pPr>
            <a:r>
              <a:rPr lang="en-US" altLang="ja-JP" dirty="0" smtClean="0"/>
              <a:t>“</a:t>
            </a:r>
            <a:r>
              <a:rPr lang="en-US" altLang="ja-JP" dirty="0"/>
              <a:t>Usual” procedure</a:t>
            </a:r>
            <a:r>
              <a:rPr lang="en-US" altLang="ja-JP" dirty="0" smtClean="0"/>
              <a:t>?</a:t>
            </a:r>
            <a:br>
              <a:rPr lang="en-US" altLang="ja-JP" dirty="0" smtClean="0"/>
            </a:br>
            <a:endParaRPr lang="en-US" altLang="ja-JP" dirty="0" smtClean="0"/>
          </a:p>
          <a:p>
            <a:pPr marL="1203325" indent="-801688">
              <a:spcBef>
                <a:spcPts val="624"/>
              </a:spcBef>
              <a:buNone/>
            </a:pPr>
            <a:r>
              <a:rPr lang="en-US" altLang="en-US" dirty="0"/>
              <a:t>	</a:t>
            </a:r>
            <a:r>
              <a:rPr lang="en-US" altLang="en-US" dirty="0" smtClean="0"/>
              <a:t>Two-sample </a:t>
            </a:r>
            <a:r>
              <a:rPr lang="en-US" altLang="en-US" i="1" dirty="0"/>
              <a:t>t</a:t>
            </a:r>
            <a:r>
              <a:rPr lang="en-US" altLang="en-US" dirty="0"/>
              <a:t> test (difference in means</a:t>
            </a:r>
            <a:r>
              <a:rPr lang="en-US" altLang="en-US" dirty="0" smtClean="0"/>
              <a:t>)</a:t>
            </a:r>
            <a:endParaRPr lang="en-US" altLang="en-US" dirty="0"/>
          </a:p>
        </p:txBody>
      </p:sp>
      <p:pic>
        <p:nvPicPr>
          <p:cNvPr id="18435" name="Picture 3" descr="A boxplot graph has 0 equals M and 1 equals F along the horizontal axis and the vertical axis ranges from 60 to 140 in increments of 20. The boxplot representing 0 shows a horizontal line at 50 and a dotted vertical line from 50 to 77. A rectangle extends from the lower quartile 77 to median 86, while another rectangle extends from median 86 to upper quartile 98. From the upper quartile, a dotted vertical line extends from 98 to 122 and a horizontal line above. Three points above the boxplot are marked at (0, 130), (0, 150), and (0, 151). A boxplot representing 1 shows a horizontal line at 55 and a dotted vertical line from 55 to 79. A rectangle extends from the lower quartile 79 to median 98, while another rectangle extends from median 98 to upper quartile 106. From the upper quartile, a dotted vertical line extends from 106 to 141 and a horizontal line above."/>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tretch>
            <a:fillRect/>
          </a:stretch>
        </p:blipFill>
        <p:spPr>
          <a:xfrm>
            <a:off x="5520350" y="1534696"/>
            <a:ext cx="3395050" cy="4545594"/>
          </a:xfrm>
          <a:prstGeom prst="rect">
            <a:avLst/>
          </a:prstGeom>
          <a:noFill/>
          <a:ln>
            <a:noFill/>
          </a:ln>
        </p:spPr>
      </p:pic>
    </p:spTree>
    <p:extLst>
      <p:ext uri="{BB962C8B-B14F-4D97-AF65-F5344CB8AC3E}">
        <p14:creationId xmlns:p14="http://schemas.microsoft.com/office/powerpoint/2010/main" val="35030424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Two-Sample </a:t>
            </a:r>
            <a:r>
              <a:rPr lang="en-US" dirty="0"/>
              <a:t>t Test for </a:t>
            </a:r>
            <a:r>
              <a:rPr lang="en-US" dirty="0"/>
              <a:t>Means </a:t>
            </a:r>
            <a:r>
              <a:rPr lang="en-US" dirty="0" smtClean="0"/>
              <a:t/>
            </a:r>
            <a:br>
              <a:rPr lang="en-US" dirty="0" smtClean="0"/>
            </a:br>
            <a:r>
              <a:rPr lang="en-US" dirty="0" smtClean="0"/>
              <a:t>(</a:t>
            </a:r>
            <a:r>
              <a:rPr lang="en-US" dirty="0"/>
              <a:t>using pooled variances) </a:t>
            </a:r>
            <a:endParaRPr lang="ru-RU" dirty="0"/>
          </a:p>
        </p:txBody>
      </p:sp>
      <p:pic>
        <p:nvPicPr>
          <p:cNvPr id="6" name="Picture 2" descr="An equation on the left reads, H subscript 0: mu subscript 1 equals mu subscript 2; H subscript a: mu subscript 1 is not equal to mu subscript 2.  An equation on the right reads, t equals y bar subscript 1 minus y bar subscript 2 over S subscript p square root of 1 over n subscript 1 plus 1 over n subscript 2. A callout reading Compare to t with n subscript 1 plus n subscript 2 minus 2 df points toward t.&#10;The next line reads, where: S subscript p equals square root of open parenthesis n subscript 1 minus 1 close parenthesis s superscript 2 subscript 1 plus open parenthesis n subscript 2 minus 1 close parenthesis s superscript 2 subscript 2 over n subscript 1 plus n subscript 2 minus 2."/>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686958" y="1645382"/>
            <a:ext cx="7751034" cy="43747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223651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Two-Sample t test in R</a:t>
            </a:r>
            <a:endParaRPr lang="ru-RU" dirty="0"/>
          </a:p>
        </p:txBody>
      </p:sp>
      <p:pic>
        <p:nvPicPr>
          <p:cNvPr id="6" name="Picture 2" descr="A text reads, lesser than t.test open parenthesis Active is similar to Sex, var.equal equal TRUE, dataequalPulse close parenthesis&#10;Two sample t –test&#10;data: Active by Sex&#10;t equals negative 2.7436, df equals 230, p-value equals 0.006556. A callout reading Strong evidence of a difference points toward this line.&#10;alternative hypothesis: true difference in means is not equal to 0&#10;95 percent confidence interval: negative 11.503416, negative 1.887046&#10;sample estimates: mean in group 0 mean in group 1: 88.12295; 94.81818.&#10;An equation on the right reads, y bar subscript m minus y bar subscript f equals negative 6.70"/>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311306" y="2003229"/>
            <a:ext cx="8458830" cy="36717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568848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“Dummy” Predictors</a:t>
            </a:r>
            <a:endParaRPr lang="ru-RU" dirty="0"/>
          </a:p>
        </p:txBody>
      </p:sp>
      <p:sp>
        <p:nvSpPr>
          <p:cNvPr id="11" name="Content Placeholder 10"/>
          <p:cNvSpPr>
            <a:spLocks noGrp="1"/>
          </p:cNvSpPr>
          <p:nvPr>
            <p:ph idx="1"/>
          </p:nvPr>
        </p:nvSpPr>
        <p:spPr>
          <a:xfrm>
            <a:off x="243114" y="1415142"/>
            <a:ext cx="2804886" cy="1556658"/>
          </a:xfrm>
        </p:spPr>
        <p:txBody>
          <a:bodyPr>
            <a:normAutofit/>
          </a:bodyPr>
          <a:lstStyle/>
          <a:p>
            <a:pPr marL="0" indent="0">
              <a:buNone/>
            </a:pPr>
            <a:r>
              <a:rPr lang="en-US" altLang="en-US" dirty="0"/>
              <a:t>How should this be interpreted in a regression</a:t>
            </a:r>
            <a:r>
              <a:rPr lang="en-US" altLang="en-US" dirty="0" smtClean="0"/>
              <a:t>?</a:t>
            </a:r>
            <a:endParaRPr lang="en-US" altLang="en-US" dirty="0"/>
          </a:p>
        </p:txBody>
      </p:sp>
      <p:pic>
        <p:nvPicPr>
          <p:cNvPr id="26" name="Picture 4" descr="The text reads, We can code a categorical predictor as open parenthesis 0, 1 close parenthesis. A callout reading Indicator variable points toward this line."/>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tretch>
            <a:fillRect/>
          </a:stretch>
        </p:blipFill>
        <p:spPr bwMode="auto">
          <a:xfrm>
            <a:off x="3336544" y="1490331"/>
            <a:ext cx="5337937" cy="16675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3" descr="A scatterplot graph below plots Active versus Gender. The graph has Gender along the horizontal axis ranging from 0.0 to 0.8 in increments of 0.4 and Active along the vertical axis ranging from 60 to 140 in increments of 20. The graph shows a number of points one above the other at 0.0 and 0.10 on the horizontal axis. A regression line extends from (0.0, 89) to (0.10, 93)."/>
          <p:cNvPicPr>
            <a:picLocks noGrp="1" noChangeAspect="1" noChangeArrowheads="1"/>
          </p:cNvPicPr>
          <p:nvPr>
            <p:ph type="pic" sz="quarter" idx="11"/>
          </p:nvPr>
        </p:nvPicPr>
        <p:blipFill>
          <a:blip r:embed="rId4">
            <a:extLst>
              <a:ext uri="{28A0092B-C50C-407E-A947-70E740481C1C}">
                <a14:useLocalDpi xmlns:a14="http://schemas.microsoft.com/office/drawing/2010/main" val="0"/>
              </a:ext>
            </a:extLst>
          </a:blip>
          <a:stretch>
            <a:fillRect/>
          </a:stretch>
        </p:blipFill>
        <p:spPr bwMode="auto">
          <a:xfrm>
            <a:off x="353291" y="2881745"/>
            <a:ext cx="2493818" cy="32904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8" name="Object 17" descr="Example: Y equals active pulse; X equals open curly bracket 0, if male; 1 if female."/>
          <p:cNvGraphicFramePr>
            <a:graphicFrameLocks noGrp="1" noChangeAspect="1"/>
          </p:cNvGraphicFramePr>
          <p:nvPr>
            <p:extLst>
              <p:ext uri="{D42A27DB-BD31-4B8C-83A1-F6EECF244321}">
                <p14:modId xmlns:p14="http://schemas.microsoft.com/office/powerpoint/2010/main" val="3475608917"/>
              </p:ext>
            </p:extLst>
          </p:nvPr>
        </p:nvGraphicFramePr>
        <p:xfrm>
          <a:off x="4148138" y="3944938"/>
          <a:ext cx="3894137" cy="1516062"/>
        </p:xfrm>
        <a:graphic>
          <a:graphicData uri="http://schemas.openxmlformats.org/presentationml/2006/ole">
            <mc:AlternateContent xmlns:mc="http://schemas.openxmlformats.org/markup-compatibility/2006">
              <mc:Choice xmlns:v="urn:schemas-microsoft-com:vml" Requires="v">
                <p:oleObj spid="_x0000_s38961" name="Equation" r:id="rId5" imgW="1815840" imgH="685800" progId="Equation.DSMT4">
                  <p:embed/>
                </p:oleObj>
              </mc:Choice>
              <mc:Fallback>
                <p:oleObj name="Equation" r:id="rId5" imgW="1815840" imgH="685800" progId="Equation.DSMT4">
                  <p:embed/>
                  <p:pic>
                    <p:nvPicPr>
                      <p:cNvPr id="0" name="Object 9" descr="Example: Y equals active pulse. X equals 0 if male and X equals 1 if female."/>
                      <p:cNvPicPr>
                        <a:picLocks noGrp="1"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48138" y="3944938"/>
                        <a:ext cx="3894137" cy="151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6978950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Two-Sample t Test </a:t>
            </a:r>
            <a:r>
              <a:rPr lang="en-US" dirty="0" smtClean="0"/>
              <a:t>versus Dummy Regression</a:t>
            </a:r>
            <a:endParaRPr lang="ru-RU" dirty="0"/>
          </a:p>
        </p:txBody>
      </p:sp>
      <p:pic>
        <p:nvPicPr>
          <p:cNvPr id="17" name="Picture 3" descr="A text followed by a table is shown.  &#10;A text reads, modelS equal lm open parenthesis Active is similar to Sex, dataequalPulse close parenthesis&#10;Summary open parenthesis models close parenthesis&#10;A table titled Coefficients shows data in five columns and two rows.&#10;The column head of the table reads: Estimate, Std. Error, t value, Pr open parenthesis lesser than absolute value of t close parenthesis.&#10;The data of the table reads as follows:&#10;Row 1: open parenthesis Intercept close parenthesis - Estimate, 88.123; Std. Error, 1.680; t value, 52.444; Pr open parenthesis lesser than absolute value of t close parenthesis, greater than 2eminus16 three asterisks.&#10;Row 2: Sex - Estimate, 6.695; Std. Error, 2.440; t value, 2.744; Pr open parenthesis lesser than absolute value of t close parenthesis, 0.00656 two asterisks.&#10;A text below reads, lesser than t.test open parenthesis Active is similar to Sex, var.equalequalTrue, dataequalsPulse close parenthesis.&#10;Two Sample t-test&#10;Data: Active by Sex&#10;t equals negative 2.7436, df equals 230, p-value equals 0.006556&#10;alternative hypothesis: true difference in means is not equal to 0 &#10;95 percent confidence interval: negative 11.503416; negative 1.887046 sample estimates: mean in group 0 mean in group 1 - 88.12295; 94.81818."/>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852839" y="1524000"/>
            <a:ext cx="7605361" cy="45959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657496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Single Dummy Predictor</a:t>
            </a:r>
            <a:endParaRPr lang="ru-RU" dirty="0"/>
          </a:p>
        </p:txBody>
      </p:sp>
      <p:pic>
        <p:nvPicPr>
          <p:cNvPr id="12" name="Picture 2" descr="A text with four callouts reads, lesser than summary open parenthesis modelS close parenthesis.   &#10;A table titled Coefficients shows data in five columns and two rows.&#10;The column head of the table reads: Estimate, Std. Error, t value, Pr open parenthesis lesser than absolute value of t close parenthesis.&#10;The data of the table reads as follows:&#10;Row 1: open parenthesis Intercept close parenthesis - Estimate, 88.123 (A callout reading Mean for males points toward the number 88.123.); Std. Error, 1.680; t value, 52.444; Pr open parenthesis lesser than absolute value of t close parenthesis, greater than 2eminus16 three asterisks.&#10;Row 2: Sex - Estimate, 6.695 (A callout reading Difference for females points toward the number 6.695.); Std. Error, 2.440; t value, 2.744 (A callout reading t test for significant difference points toward the number 2.744.); Pr open parenthesis lesser than absolute value of t close parenthesis, 0.00656 two asterisks. (This row is highlighted.)&#10;A text below the table reads, Residual standard error: 18.56 (A callout reading sigma hat subscript varepsilon equals square root of MSE equals S subscript p points toward the number 18.56.) on 230 degrees of freedom; Multiple R-squared: 0.03169, Adjusted R-squared: 0.02748; F-statistic: 7.527 on 1 and 230 DF, p-value: 0.006556."/>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228600" y="1905000"/>
            <a:ext cx="8572946" cy="38860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84883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Quantitative + Indicator Predictors</a:t>
            </a:r>
            <a:endParaRPr lang="ru-RU" dirty="0"/>
          </a:p>
        </p:txBody>
      </p:sp>
      <p:sp>
        <p:nvSpPr>
          <p:cNvPr id="3" name="Content Placeholder 2"/>
          <p:cNvSpPr>
            <a:spLocks noGrp="1"/>
          </p:cNvSpPr>
          <p:nvPr>
            <p:ph idx="1"/>
          </p:nvPr>
        </p:nvSpPr>
        <p:spPr>
          <a:xfrm>
            <a:off x="243114" y="1415142"/>
            <a:ext cx="5090886" cy="1365080"/>
          </a:xfrm>
        </p:spPr>
        <p:txBody>
          <a:bodyPr>
            <a:noAutofit/>
          </a:bodyPr>
          <a:lstStyle/>
          <a:p>
            <a:pPr marL="0" indent="0">
              <a:spcBef>
                <a:spcPct val="15000"/>
              </a:spcBef>
              <a:buNone/>
            </a:pPr>
            <a:r>
              <a:rPr lang="en-US" altLang="en-US" dirty="0" smtClean="0"/>
              <a:t>Example: </a:t>
            </a:r>
            <a:r>
              <a:rPr lang="en-US" altLang="en-US" i="1" dirty="0" smtClean="0"/>
              <a:t>Y</a:t>
            </a:r>
            <a:r>
              <a:rPr lang="en-US" altLang="en-US" dirty="0" smtClean="0"/>
              <a:t> </a:t>
            </a:r>
            <a:r>
              <a:rPr lang="en-US" altLang="en-US" dirty="0"/>
              <a:t>= active pulse rate</a:t>
            </a:r>
          </a:p>
          <a:p>
            <a:pPr marL="0" indent="1492250">
              <a:spcBef>
                <a:spcPct val="15000"/>
              </a:spcBef>
              <a:buNone/>
            </a:pPr>
            <a:r>
              <a:rPr lang="en-US" altLang="en-US" i="1" dirty="0" smtClean="0"/>
              <a:t>X</a:t>
            </a:r>
            <a:r>
              <a:rPr lang="en-US" altLang="en-US" baseline="-25000" dirty="0" smtClean="0"/>
              <a:t>1</a:t>
            </a:r>
            <a:r>
              <a:rPr lang="en-US" altLang="en-US" dirty="0" smtClean="0"/>
              <a:t> </a:t>
            </a:r>
            <a:r>
              <a:rPr lang="en-US" altLang="en-US" dirty="0"/>
              <a:t>= resting pulse </a:t>
            </a:r>
            <a:r>
              <a:rPr lang="en-US" altLang="en-US" dirty="0" smtClean="0"/>
              <a:t>rate</a:t>
            </a:r>
          </a:p>
          <a:p>
            <a:pPr marL="0" indent="1492250">
              <a:spcBef>
                <a:spcPct val="15000"/>
              </a:spcBef>
              <a:buNone/>
            </a:pPr>
            <a:r>
              <a:rPr lang="en-US" altLang="en-US" i="1" dirty="0" smtClean="0"/>
              <a:t>X</a:t>
            </a:r>
            <a:r>
              <a:rPr lang="en-US" altLang="en-US" baseline="-25000" dirty="0" smtClean="0"/>
              <a:t>2</a:t>
            </a:r>
            <a:r>
              <a:rPr lang="en-US" altLang="en-US" dirty="0" smtClean="0"/>
              <a:t> </a:t>
            </a:r>
            <a:r>
              <a:rPr lang="en-US" altLang="en-US" dirty="0"/>
              <a:t>= sex (0,1)</a:t>
            </a:r>
            <a:endParaRPr lang="ru-RU" dirty="0"/>
          </a:p>
        </p:txBody>
      </p:sp>
      <p:pic>
        <p:nvPicPr>
          <p:cNvPr id="7" name="Picture 2" descr="How do we interpret the coefficient of gender?&#10;A text below reads, lesser than modelRS equals lm open parenthesis Active is similar to Rest plus Sex, dataequalsPulse close parenthesis&#10;Lesser than summary open parenthesis modelRS close parenthesis.&#10;A table titled Coefficients below shows data in five columns and three rows.&#10;The column head of the table reads: Estimate, Std. Error, t value, Pr open parenthesis lesser than absolute value of t close parenthesis.&#10;The data of the table are as follows:&#10;Row 1: open parenthesis Intercept close parenthesis - Estimate, 13.4775; Std. Error, 6.8488; t value, 1.968; Pr open parenthesis lesser than absolute value of t close parenthesis, 0.0503.&#10;Row 2: Rest - Estimate, 1.1178; Std. Error, 0.1005; t value, 11.120; Pr open parenthesis lesser than absolute value of t close parenthesis, greater than 2eminus16 three asterisks.&#10;Row 3: Sex - Estimate, 2.9928 (An arrows from the word gender in the sentence How do we interpret the coefficient of gender? points toward the number 2.9928.); Std. Error, 1.9987; t value, 1.497; Pr open parenthesis lesser than absolute value of t close parenthesis, 0.1357.&#10;A text below reads, Residual standard error: 14.99 on 229 degrees of freedom; Multiple R-squared: 0.3712,  Adjusted R-squared: 0.3657; F-statistic: 67.59 on 2 and 229 DF,  p-value: greater than 2.2eminus16."/>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1295400" y="2895600"/>
            <a:ext cx="6435627" cy="33211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247054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2706</TotalTime>
  <Words>840</Words>
  <Application>Microsoft Office PowerPoint</Application>
  <PresentationFormat>On-screen Show (4:3)</PresentationFormat>
  <Paragraphs>121</Paragraphs>
  <Slides>24</Slides>
  <Notes>7</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24</vt:i4>
      </vt:variant>
    </vt:vector>
  </HeadingPairs>
  <TitlesOfParts>
    <vt:vector size="34" baseType="lpstr">
      <vt:lpstr>ＭＳ Ｐゴシック</vt:lpstr>
      <vt:lpstr>Arial</vt:lpstr>
      <vt:lpstr>Arial Black</vt:lpstr>
      <vt:lpstr>Calibri</vt:lpstr>
      <vt:lpstr>Courier New</vt:lpstr>
      <vt:lpstr>Symbol</vt:lpstr>
      <vt:lpstr>Times New Roman</vt:lpstr>
      <vt:lpstr>Wingdings</vt:lpstr>
      <vt:lpstr>bergerinvitels3e_lectureslides_ch01_final</vt:lpstr>
      <vt:lpstr>Equation</vt:lpstr>
      <vt:lpstr>Sections 3.3 </vt:lpstr>
      <vt:lpstr>Section 3.3</vt:lpstr>
      <vt:lpstr>Categorical Predictor</vt:lpstr>
      <vt:lpstr>Two-Sample t Test for Means  (using pooled variances) </vt:lpstr>
      <vt:lpstr>Two-Sample t test in R</vt:lpstr>
      <vt:lpstr>“Dummy” Predictors</vt:lpstr>
      <vt:lpstr>Two-Sample t Test versus Dummy Regression</vt:lpstr>
      <vt:lpstr>Single Dummy Predictor</vt:lpstr>
      <vt:lpstr>Quantitative + Indicator Predictors</vt:lpstr>
      <vt:lpstr>Parallel Lines</vt:lpstr>
      <vt:lpstr>Comparing Parallel Regression Lines (1 of 2)</vt:lpstr>
      <vt:lpstr>Comparing Parallel Regression Lines (2 of 2)</vt:lpstr>
      <vt:lpstr>Assessing the Fit (1 of 2)</vt:lpstr>
      <vt:lpstr>Assessing the Fit (2 of 2) </vt:lpstr>
      <vt:lpstr>Common Intercept, Different Slopes (1 of 3)</vt:lpstr>
      <vt:lpstr>Common Intercept, Different Slopes (2 of 3)</vt:lpstr>
      <vt:lpstr>Common Intercept, Different Slopes (3 of 3)</vt:lpstr>
      <vt:lpstr>Interaction Model: Two Lines (1 of 3)</vt:lpstr>
      <vt:lpstr>Interaction Model: Two Lines (2 of 3)</vt:lpstr>
      <vt:lpstr>Interaction Model: Two Lines (3 of 3)</vt:lpstr>
      <vt:lpstr>R Output to Compare Two Lines</vt:lpstr>
      <vt:lpstr>Sunjana Supekar Data (1 of 2)</vt:lpstr>
      <vt:lpstr>Sunjana Supekar Data (2 of 2)</vt:lpstr>
      <vt:lpstr>Test for Parallel Lines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Sections 3.3</dc:title>
  <dc:creator>Canon</dc:creator>
  <cp:lastModifiedBy>Newton, Andy</cp:lastModifiedBy>
  <cp:revision>517</cp:revision>
  <dcterms:created xsi:type="dcterms:W3CDTF">2015-10-23T14:29:37Z</dcterms:created>
  <dcterms:modified xsi:type="dcterms:W3CDTF">2018-07-24T14:32:07Z</dcterms:modified>
</cp:coreProperties>
</file>